
<file path=[Content_Types].xml><?xml version="1.0" encoding="utf-8"?>
<Types xmlns="http://schemas.openxmlformats.org/package/2006/content-types">
  <Default Extension="glb" ContentType="model/gltf.binary"/>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handoutMasterIdLst>
    <p:handoutMasterId r:id="rId41"/>
  </p:handoutMasterIdLst>
  <p:sldIdLst>
    <p:sldId id="256" r:id="rId5"/>
    <p:sldId id="258" r:id="rId6"/>
    <p:sldId id="259" r:id="rId7"/>
    <p:sldId id="260" r:id="rId8"/>
    <p:sldId id="261" r:id="rId9"/>
    <p:sldId id="257" r:id="rId10"/>
    <p:sldId id="262" r:id="rId11"/>
    <p:sldId id="263" r:id="rId12"/>
    <p:sldId id="264" r:id="rId13"/>
    <p:sldId id="270" r:id="rId14"/>
    <p:sldId id="265" r:id="rId15"/>
    <p:sldId id="266" r:id="rId16"/>
    <p:sldId id="267" r:id="rId17"/>
    <p:sldId id="268" r:id="rId18"/>
    <p:sldId id="269" r:id="rId19"/>
    <p:sldId id="271" r:id="rId20"/>
    <p:sldId id="272" r:id="rId21"/>
    <p:sldId id="274" r:id="rId22"/>
    <p:sldId id="273" r:id="rId23"/>
    <p:sldId id="275" r:id="rId24"/>
    <p:sldId id="276" r:id="rId25"/>
    <p:sldId id="306" r:id="rId26"/>
    <p:sldId id="278" r:id="rId27"/>
    <p:sldId id="292" r:id="rId28"/>
    <p:sldId id="296" r:id="rId29"/>
    <p:sldId id="305" r:id="rId30"/>
    <p:sldId id="297" r:id="rId31"/>
    <p:sldId id="298" r:id="rId32"/>
    <p:sldId id="299" r:id="rId33"/>
    <p:sldId id="300" r:id="rId34"/>
    <p:sldId id="301" r:id="rId35"/>
    <p:sldId id="302" r:id="rId36"/>
    <p:sldId id="303" r:id="rId37"/>
    <p:sldId id="304" r:id="rId38"/>
    <p:sldId id="28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634"/>
  </p:normalViewPr>
  <p:slideViewPr>
    <p:cSldViewPr snapToGrid="0" showGuides="1">
      <p:cViewPr varScale="1">
        <p:scale>
          <a:sx n="85" d="100"/>
          <a:sy n="85" d="100"/>
        </p:scale>
        <p:origin x="744" y="5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6/29/2023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594A-D1B4-184D-F5A6-ACF7EA04F5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6CF398-818B-7CDA-CFFF-AFFA494BC9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36A0A1-FAAB-9E6B-9D3C-44EDA209B50A}"/>
              </a:ext>
            </a:extLst>
          </p:cNvPr>
          <p:cNvSpPr>
            <a:spLocks noGrp="1"/>
          </p:cNvSpPr>
          <p:nvPr>
            <p:ph type="dt" sz="half" idx="10"/>
          </p:nvPr>
        </p:nvSpPr>
        <p:spPr/>
        <p:txBody>
          <a:bodyPr/>
          <a:lstStyle/>
          <a:p>
            <a:fld id="{840B2A50-BE06-48B8-A335-D74D1DE91C00}" type="datetimeFigureOut">
              <a:rPr lang="en-IN" smtClean="0"/>
              <a:t>29-06-2023</a:t>
            </a:fld>
            <a:endParaRPr lang="en-IN"/>
          </a:p>
        </p:txBody>
      </p:sp>
      <p:sp>
        <p:nvSpPr>
          <p:cNvPr id="5" name="Footer Placeholder 4">
            <a:extLst>
              <a:ext uri="{FF2B5EF4-FFF2-40B4-BE49-F238E27FC236}">
                <a16:creationId xmlns:a16="http://schemas.microsoft.com/office/drawing/2014/main" id="{59DC5948-1A76-6C45-E5F3-B88BC1EEF7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ADE854-E3FE-3789-356A-718A31ECFC54}"/>
              </a:ext>
            </a:extLst>
          </p:cNvPr>
          <p:cNvSpPr>
            <a:spLocks noGrp="1"/>
          </p:cNvSpPr>
          <p:nvPr>
            <p:ph type="sldNum" sz="quarter" idx="12"/>
          </p:nvPr>
        </p:nvSpPr>
        <p:spPr/>
        <p:txBody>
          <a:bodyPr/>
          <a:lstStyle/>
          <a:p>
            <a:fld id="{954DC043-78D6-4A80-8594-5E1F39F536C8}" type="slidenum">
              <a:rPr lang="en-IN" smtClean="0"/>
              <a:t>‹#›</a:t>
            </a:fld>
            <a:endParaRPr lang="en-IN"/>
          </a:p>
        </p:txBody>
      </p:sp>
    </p:spTree>
    <p:extLst>
      <p:ext uri="{BB962C8B-B14F-4D97-AF65-F5344CB8AC3E}">
        <p14:creationId xmlns:p14="http://schemas.microsoft.com/office/powerpoint/2010/main" val="4059669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33436-DD31-A111-1024-F921B8EC54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2C4C45-F450-6A5A-1832-A2B383AFA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C6ABF4-9908-B8FE-0465-1DEB1F0BA9BE}"/>
              </a:ext>
            </a:extLst>
          </p:cNvPr>
          <p:cNvSpPr>
            <a:spLocks noGrp="1"/>
          </p:cNvSpPr>
          <p:nvPr>
            <p:ph type="dt" sz="half" idx="10"/>
          </p:nvPr>
        </p:nvSpPr>
        <p:spPr/>
        <p:txBody>
          <a:bodyPr/>
          <a:lstStyle/>
          <a:p>
            <a:fld id="{840B2A50-BE06-48B8-A335-D74D1DE91C00}" type="datetimeFigureOut">
              <a:rPr lang="en-IN" smtClean="0"/>
              <a:t>29-06-2023</a:t>
            </a:fld>
            <a:endParaRPr lang="en-IN"/>
          </a:p>
        </p:txBody>
      </p:sp>
      <p:sp>
        <p:nvSpPr>
          <p:cNvPr id="5" name="Footer Placeholder 4">
            <a:extLst>
              <a:ext uri="{FF2B5EF4-FFF2-40B4-BE49-F238E27FC236}">
                <a16:creationId xmlns:a16="http://schemas.microsoft.com/office/drawing/2014/main" id="{27D34951-0C86-0CA5-5727-E45C64A82B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7E909F-F441-38C6-806B-8A8127ACEB4B}"/>
              </a:ext>
            </a:extLst>
          </p:cNvPr>
          <p:cNvSpPr>
            <a:spLocks noGrp="1"/>
          </p:cNvSpPr>
          <p:nvPr>
            <p:ph type="sldNum" sz="quarter" idx="12"/>
          </p:nvPr>
        </p:nvSpPr>
        <p:spPr/>
        <p:txBody>
          <a:bodyPr/>
          <a:lstStyle/>
          <a:p>
            <a:fld id="{954DC043-78D6-4A80-8594-5E1F39F536C8}" type="slidenum">
              <a:rPr lang="en-IN" smtClean="0"/>
              <a:t>‹#›</a:t>
            </a:fld>
            <a:endParaRPr lang="en-IN"/>
          </a:p>
        </p:txBody>
      </p:sp>
    </p:spTree>
    <p:extLst>
      <p:ext uri="{BB962C8B-B14F-4D97-AF65-F5344CB8AC3E}">
        <p14:creationId xmlns:p14="http://schemas.microsoft.com/office/powerpoint/2010/main" val="4207524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604929-8013-6A5B-277E-D5FFD323656D}"/>
              </a:ext>
            </a:extLst>
          </p:cNvPr>
          <p:cNvSpPr>
            <a:spLocks noGrp="1"/>
          </p:cNvSpPr>
          <p:nvPr>
            <p:ph type="dt" sz="half" idx="10"/>
          </p:nvPr>
        </p:nvSpPr>
        <p:spPr/>
        <p:txBody>
          <a:bodyPr/>
          <a:lstStyle/>
          <a:p>
            <a:fld id="{840B2A50-BE06-48B8-A335-D74D1DE91C00}" type="datetimeFigureOut">
              <a:rPr lang="en-IN" smtClean="0"/>
              <a:t>29-06-2023</a:t>
            </a:fld>
            <a:endParaRPr lang="en-IN"/>
          </a:p>
        </p:txBody>
      </p:sp>
      <p:sp>
        <p:nvSpPr>
          <p:cNvPr id="3" name="Footer Placeholder 2">
            <a:extLst>
              <a:ext uri="{FF2B5EF4-FFF2-40B4-BE49-F238E27FC236}">
                <a16:creationId xmlns:a16="http://schemas.microsoft.com/office/drawing/2014/main" id="{A95CE216-9825-18CD-249F-DBD9F51DD7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7A0861-E279-26C9-FF28-29B12B6C327B}"/>
              </a:ext>
            </a:extLst>
          </p:cNvPr>
          <p:cNvSpPr>
            <a:spLocks noGrp="1"/>
          </p:cNvSpPr>
          <p:nvPr>
            <p:ph type="sldNum" sz="quarter" idx="12"/>
          </p:nvPr>
        </p:nvSpPr>
        <p:spPr/>
        <p:txBody>
          <a:bodyPr/>
          <a:lstStyle/>
          <a:p>
            <a:fld id="{954DC043-78D6-4A80-8594-5E1F39F536C8}" type="slidenum">
              <a:rPr lang="en-IN" smtClean="0"/>
              <a:t>‹#›</a:t>
            </a:fld>
            <a:endParaRPr lang="en-IN"/>
          </a:p>
        </p:txBody>
      </p:sp>
    </p:spTree>
    <p:extLst>
      <p:ext uri="{BB962C8B-B14F-4D97-AF65-F5344CB8AC3E}">
        <p14:creationId xmlns:p14="http://schemas.microsoft.com/office/powerpoint/2010/main" val="1650071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0A746-9BF2-926C-D13E-09D2B10D48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E6D487-70C5-A665-238C-7CC55D36E509}"/>
              </a:ext>
            </a:extLst>
          </p:cNvPr>
          <p:cNvSpPr>
            <a:spLocks noGrp="1"/>
          </p:cNvSpPr>
          <p:nvPr>
            <p:ph type="dt" sz="half" idx="10"/>
          </p:nvPr>
        </p:nvSpPr>
        <p:spPr/>
        <p:txBody>
          <a:bodyPr/>
          <a:lstStyle/>
          <a:p>
            <a:fld id="{840B2A50-BE06-48B8-A335-D74D1DE91C00}" type="datetimeFigureOut">
              <a:rPr lang="en-IN" smtClean="0"/>
              <a:t>29-06-2023</a:t>
            </a:fld>
            <a:endParaRPr lang="en-IN"/>
          </a:p>
        </p:txBody>
      </p:sp>
      <p:sp>
        <p:nvSpPr>
          <p:cNvPr id="4" name="Footer Placeholder 3">
            <a:extLst>
              <a:ext uri="{FF2B5EF4-FFF2-40B4-BE49-F238E27FC236}">
                <a16:creationId xmlns:a16="http://schemas.microsoft.com/office/drawing/2014/main" id="{91146431-9AED-90A7-AFAC-EE7535B5E54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096CE29-11AC-C79D-0790-1AD885E6D526}"/>
              </a:ext>
            </a:extLst>
          </p:cNvPr>
          <p:cNvSpPr>
            <a:spLocks noGrp="1"/>
          </p:cNvSpPr>
          <p:nvPr>
            <p:ph type="sldNum" sz="quarter" idx="12"/>
          </p:nvPr>
        </p:nvSpPr>
        <p:spPr/>
        <p:txBody>
          <a:bodyPr/>
          <a:lstStyle/>
          <a:p>
            <a:fld id="{954DC043-78D6-4A80-8594-5E1F39F536C8}" type="slidenum">
              <a:rPr lang="en-IN" smtClean="0"/>
              <a:t>‹#›</a:t>
            </a:fld>
            <a:endParaRPr lang="en-IN"/>
          </a:p>
        </p:txBody>
      </p:sp>
    </p:spTree>
    <p:extLst>
      <p:ext uri="{BB962C8B-B14F-4D97-AF65-F5344CB8AC3E}">
        <p14:creationId xmlns:p14="http://schemas.microsoft.com/office/powerpoint/2010/main" val="338014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 id="2147483670" r:id="rId18"/>
    <p:sldLayoutId id="2147483671" r:id="rId19"/>
    <p:sldLayoutId id="2147483672" r:id="rId20"/>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6.xml"/><Relationship Id="rId5" Type="http://schemas.openxmlformats.org/officeDocument/2006/relationships/image" Target="../media/image48.jpeg"/><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7.xml"/><Relationship Id="rId4" Type="http://schemas.openxmlformats.org/officeDocument/2006/relationships/image" Target="../media/image5.jf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7.xml"/><Relationship Id="rId4" Type="http://schemas.openxmlformats.org/officeDocument/2006/relationships/image" Target="../media/image5.jfi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0EDB-66DB-D990-24C0-348C453A8B94}"/>
              </a:ext>
            </a:extLst>
          </p:cNvPr>
          <p:cNvSpPr>
            <a:spLocks noGrp="1"/>
          </p:cNvSpPr>
          <p:nvPr>
            <p:ph type="ctrTitle"/>
          </p:nvPr>
        </p:nvSpPr>
        <p:spPr>
          <a:xfrm>
            <a:off x="1666042" y="580825"/>
            <a:ext cx="9144000" cy="2387600"/>
          </a:xfrm>
        </p:spPr>
        <p:txBody>
          <a:bodyPr/>
          <a:lstStyle/>
          <a:p>
            <a:r>
              <a:rPr lang="en-US" sz="6600" dirty="0">
                <a:latin typeface="Times New Roman" panose="02020603050405020304" pitchFamily="18" charset="0"/>
                <a:cs typeface="Times New Roman" panose="02020603050405020304" pitchFamily="18" charset="0"/>
              </a:rPr>
              <a:t>MOBILE USAGE AND NOMOPHOBIA</a:t>
            </a:r>
            <a:endParaRPr lang="en-IN" sz="66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54BA585-7100-2FB4-1D34-1A6E65C0AB22}"/>
              </a:ext>
            </a:extLst>
          </p:cNvPr>
          <p:cNvSpPr>
            <a:spLocks noGrp="1"/>
          </p:cNvSpPr>
          <p:nvPr>
            <p:ph type="subTitle" idx="1"/>
          </p:nvPr>
        </p:nvSpPr>
        <p:spPr>
          <a:xfrm>
            <a:off x="7901126" y="4772334"/>
            <a:ext cx="2979938" cy="1655762"/>
          </a:xfrm>
        </p:spPr>
        <p:txBody>
          <a:bodyPr/>
          <a:lstStyle/>
          <a:p>
            <a:r>
              <a:rPr lang="en-US" dirty="0"/>
              <a:t>AAKASH SHEDGE 902</a:t>
            </a:r>
          </a:p>
          <a:p>
            <a:r>
              <a:rPr lang="en-US" dirty="0"/>
              <a:t>RANJEET JADHAV 905</a:t>
            </a:r>
            <a:endParaRPr lang="en-IN" dirty="0"/>
          </a:p>
        </p:txBody>
      </p:sp>
      <mc:AlternateContent xmlns:mc="http://schemas.openxmlformats.org/markup-compatibility/2006">
        <mc:Choice xmlns:am3d="http://schemas.microsoft.com/office/drawing/2017/model3d" Requires="am3d">
          <p:graphicFrame>
            <p:nvGraphicFramePr>
              <p:cNvPr id="4" name="3D Model 3" descr="Mobile phone">
                <a:extLst>
                  <a:ext uri="{FF2B5EF4-FFF2-40B4-BE49-F238E27FC236}">
                    <a16:creationId xmlns:a16="http://schemas.microsoft.com/office/drawing/2014/main" id="{6ED4A68E-8A49-ACF5-4AFC-94F45D2891A3}"/>
                  </a:ext>
                </a:extLst>
              </p:cNvPr>
              <p:cNvGraphicFramePr>
                <a:graphicFrameLocks noChangeAspect="1"/>
              </p:cNvGraphicFramePr>
              <p:nvPr>
                <p:extLst>
                  <p:ext uri="{D42A27DB-BD31-4B8C-83A1-F6EECF244321}">
                    <p14:modId xmlns:p14="http://schemas.microsoft.com/office/powerpoint/2010/main" val="3616350388"/>
                  </p:ext>
                </p:extLst>
              </p:nvPr>
            </p:nvGraphicFramePr>
            <p:xfrm rot="20538518">
              <a:off x="1326223" y="2321448"/>
              <a:ext cx="1845667" cy="4205076"/>
            </p:xfrm>
            <a:graphic>
              <a:graphicData uri="http://schemas.microsoft.com/office/drawing/2017/model3d">
                <am3d:model3d r:embed="rId2">
                  <am3d:spPr>
                    <a:xfrm rot="20538518">
                      <a:off x="0" y="0"/>
                      <a:ext cx="1845667" cy="4205076"/>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14562" ay="1779421" az="7204"/>
                    <am3d:postTrans dx="0" dy="0" dz="0"/>
                  </am3d:trans>
                  <am3d:raster rName="Office3DRenderer" rVer="16.0.8326">
                    <am3d:blip r:embed="rId3"/>
                  </am3d:raster>
                  <am3d:objViewport viewportSz="45856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obile phone">
                <a:extLst>
                  <a:ext uri="{FF2B5EF4-FFF2-40B4-BE49-F238E27FC236}">
                    <a16:creationId xmlns:a16="http://schemas.microsoft.com/office/drawing/2014/main" id="{6ED4A68E-8A49-ACF5-4AFC-94F45D2891A3}"/>
                  </a:ext>
                </a:extLst>
              </p:cNvPr>
              <p:cNvPicPr>
                <a:picLocks noGrp="1" noRot="1" noChangeAspect="1" noMove="1" noResize="1" noEditPoints="1" noAdjustHandles="1" noChangeArrowheads="1" noChangeShapeType="1" noCrop="1"/>
              </p:cNvPicPr>
              <p:nvPr/>
            </p:nvPicPr>
            <p:blipFill>
              <a:blip r:embed="rId3"/>
              <a:stretch>
                <a:fillRect/>
              </a:stretch>
            </p:blipFill>
            <p:spPr>
              <a:xfrm rot="20538518">
                <a:off x="1326223" y="2321448"/>
                <a:ext cx="1845667" cy="4205076"/>
              </a:xfrm>
              <a:prstGeom prst="rect">
                <a:avLst/>
              </a:prstGeom>
            </p:spPr>
          </p:pic>
        </mc:Fallback>
      </mc:AlternateContent>
    </p:spTree>
    <p:extLst>
      <p:ext uri="{BB962C8B-B14F-4D97-AF65-F5344CB8AC3E}">
        <p14:creationId xmlns:p14="http://schemas.microsoft.com/office/powerpoint/2010/main" val="1260000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C0BE24-DC01-1FF5-2068-2F9C501EB5B7}"/>
              </a:ext>
            </a:extLst>
          </p:cNvPr>
          <p:cNvSpPr txBox="1"/>
          <p:nvPr/>
        </p:nvSpPr>
        <p:spPr>
          <a:xfrm>
            <a:off x="818225" y="641890"/>
            <a:ext cx="10555549" cy="3442289"/>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METHODOLOGY</a:t>
            </a:r>
          </a:p>
          <a:p>
            <a:pPr>
              <a:lnSpc>
                <a:spcPct val="150000"/>
              </a:lnSpc>
            </a:pPr>
            <a:r>
              <a:rPr lang="en-US" sz="2800" b="1" dirty="0">
                <a:solidFill>
                  <a:schemeClr val="bg1"/>
                </a:solidFill>
                <a:latin typeface="Times New Roman" panose="02020603050405020304" pitchFamily="18" charset="0"/>
                <a:cs typeface="Times New Roman" panose="02020603050405020304" pitchFamily="18" charset="0"/>
              </a:rPr>
              <a:t>Steps involved in conducting the study: </a:t>
            </a:r>
            <a:endParaRPr lang="en-US" sz="2400" b="1" dirty="0">
              <a:solidFill>
                <a:schemeClr val="bg1"/>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2400" dirty="0">
                <a:solidFill>
                  <a:schemeClr val="bg1"/>
                </a:solidFill>
                <a:latin typeface="Times New Roman" panose="02020603050405020304" pitchFamily="18" charset="0"/>
                <a:cs typeface="Times New Roman" panose="02020603050405020304" pitchFamily="18" charset="0"/>
              </a:rPr>
              <a:t>Defining our objectives and scope of the study </a:t>
            </a:r>
          </a:p>
          <a:p>
            <a:pPr marL="457200" indent="-457200">
              <a:lnSpc>
                <a:spcPct val="150000"/>
              </a:lnSpc>
              <a:buFont typeface="+mj-lt"/>
              <a:buAutoNum type="arabicPeriod"/>
            </a:pPr>
            <a:r>
              <a:rPr lang="en-US" sz="2400" dirty="0">
                <a:solidFill>
                  <a:schemeClr val="bg1"/>
                </a:solidFill>
                <a:latin typeface="Times New Roman" panose="02020603050405020304" pitchFamily="18" charset="0"/>
                <a:cs typeface="Times New Roman" panose="02020603050405020304" pitchFamily="18" charset="0"/>
              </a:rPr>
              <a:t>Data Cleaning and Pre-processing. </a:t>
            </a:r>
          </a:p>
          <a:p>
            <a:pPr marL="457200" indent="-457200">
              <a:lnSpc>
                <a:spcPct val="150000"/>
              </a:lnSpc>
              <a:buFont typeface="+mj-lt"/>
              <a:buAutoNum type="arabicPeriod"/>
            </a:pPr>
            <a:r>
              <a:rPr lang="en-US" sz="2400" dirty="0">
                <a:solidFill>
                  <a:schemeClr val="bg1"/>
                </a:solidFill>
                <a:latin typeface="Times New Roman" panose="02020603050405020304" pitchFamily="18" charset="0"/>
                <a:cs typeface="Times New Roman" panose="02020603050405020304" pitchFamily="18" charset="0"/>
              </a:rPr>
              <a:t>Statistical Analysis. </a:t>
            </a:r>
          </a:p>
          <a:p>
            <a:pPr marL="457200" indent="-457200">
              <a:lnSpc>
                <a:spcPct val="150000"/>
              </a:lnSpc>
              <a:buFont typeface="+mj-lt"/>
              <a:buAutoNum type="arabicPeriod"/>
            </a:pPr>
            <a:r>
              <a:rPr lang="en-US" sz="2400" dirty="0">
                <a:solidFill>
                  <a:schemeClr val="bg1"/>
                </a:solidFill>
                <a:latin typeface="Times New Roman" panose="02020603050405020304" pitchFamily="18" charset="0"/>
                <a:cs typeface="Times New Roman" panose="02020603050405020304" pitchFamily="18" charset="0"/>
              </a:rPr>
              <a:t>Model Building.</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2619F19-E49E-C862-ECFA-0B84115FAD54}"/>
              </a:ext>
            </a:extLst>
          </p:cNvPr>
          <p:cNvPicPr>
            <a:picLocks noChangeAspect="1"/>
          </p:cNvPicPr>
          <p:nvPr/>
        </p:nvPicPr>
        <p:blipFill>
          <a:blip r:embed="rId2"/>
          <a:stretch>
            <a:fillRect/>
          </a:stretch>
        </p:blipFill>
        <p:spPr>
          <a:xfrm>
            <a:off x="7992057" y="1264777"/>
            <a:ext cx="4199943" cy="5615654"/>
          </a:xfrm>
          <a:prstGeom prst="rect">
            <a:avLst/>
          </a:prstGeom>
        </p:spPr>
      </p:pic>
    </p:spTree>
    <p:extLst>
      <p:ext uri="{BB962C8B-B14F-4D97-AF65-F5344CB8AC3E}">
        <p14:creationId xmlns:p14="http://schemas.microsoft.com/office/powerpoint/2010/main" val="2801133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C8C757-9D49-500C-BD15-09D953F420BF}"/>
              </a:ext>
            </a:extLst>
          </p:cNvPr>
          <p:cNvSpPr/>
          <p:nvPr/>
        </p:nvSpPr>
        <p:spPr>
          <a:xfrm>
            <a:off x="760520" y="223444"/>
            <a:ext cx="10670959" cy="64633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pic>
        <p:nvPicPr>
          <p:cNvPr id="3" name="Picture 2">
            <a:extLst>
              <a:ext uri="{FF2B5EF4-FFF2-40B4-BE49-F238E27FC236}">
                <a16:creationId xmlns:a16="http://schemas.microsoft.com/office/drawing/2014/main" id="{499624FB-3E07-963D-B280-F51CC3893B0D}"/>
              </a:ext>
            </a:extLst>
          </p:cNvPr>
          <p:cNvPicPr>
            <a:picLocks noChangeAspect="1"/>
          </p:cNvPicPr>
          <p:nvPr/>
        </p:nvPicPr>
        <p:blipFill>
          <a:blip r:embed="rId2"/>
          <a:stretch>
            <a:fillRect/>
          </a:stretch>
        </p:blipFill>
        <p:spPr>
          <a:xfrm>
            <a:off x="0" y="1027019"/>
            <a:ext cx="12192000" cy="1895633"/>
          </a:xfrm>
          <a:prstGeom prst="rect">
            <a:avLst/>
          </a:prstGeom>
        </p:spPr>
      </p:pic>
      <p:pic>
        <p:nvPicPr>
          <p:cNvPr id="5" name="Picture 4">
            <a:extLst>
              <a:ext uri="{FF2B5EF4-FFF2-40B4-BE49-F238E27FC236}">
                <a16:creationId xmlns:a16="http://schemas.microsoft.com/office/drawing/2014/main" id="{B3DFFDD4-D2C4-4091-77CF-F4F75093F7E0}"/>
              </a:ext>
            </a:extLst>
          </p:cNvPr>
          <p:cNvPicPr>
            <a:picLocks noChangeAspect="1"/>
          </p:cNvPicPr>
          <p:nvPr/>
        </p:nvPicPr>
        <p:blipFill>
          <a:blip r:embed="rId3"/>
          <a:stretch>
            <a:fillRect/>
          </a:stretch>
        </p:blipFill>
        <p:spPr>
          <a:xfrm>
            <a:off x="0" y="3079896"/>
            <a:ext cx="12192000" cy="1763527"/>
          </a:xfrm>
          <a:prstGeom prst="rect">
            <a:avLst/>
          </a:prstGeom>
        </p:spPr>
      </p:pic>
      <p:pic>
        <p:nvPicPr>
          <p:cNvPr id="7" name="Picture 6">
            <a:extLst>
              <a:ext uri="{FF2B5EF4-FFF2-40B4-BE49-F238E27FC236}">
                <a16:creationId xmlns:a16="http://schemas.microsoft.com/office/drawing/2014/main" id="{84D8103A-0799-127A-7AEE-373387E6740A}"/>
              </a:ext>
            </a:extLst>
          </p:cNvPr>
          <p:cNvPicPr>
            <a:picLocks noChangeAspect="1"/>
          </p:cNvPicPr>
          <p:nvPr/>
        </p:nvPicPr>
        <p:blipFill>
          <a:blip r:embed="rId4"/>
          <a:stretch>
            <a:fillRect/>
          </a:stretch>
        </p:blipFill>
        <p:spPr>
          <a:xfrm>
            <a:off x="0" y="5000667"/>
            <a:ext cx="12192000" cy="1703873"/>
          </a:xfrm>
          <a:prstGeom prst="rect">
            <a:avLst/>
          </a:prstGeom>
        </p:spPr>
      </p:pic>
      <p:sp>
        <p:nvSpPr>
          <p:cNvPr id="8" name="TextBox 7">
            <a:extLst>
              <a:ext uri="{FF2B5EF4-FFF2-40B4-BE49-F238E27FC236}">
                <a16:creationId xmlns:a16="http://schemas.microsoft.com/office/drawing/2014/main" id="{AC074DA1-3A01-CB67-2C19-4699ECECB745}"/>
              </a:ext>
            </a:extLst>
          </p:cNvPr>
          <p:cNvSpPr txBox="1"/>
          <p:nvPr/>
        </p:nvSpPr>
        <p:spPr>
          <a:xfrm>
            <a:off x="3989403" y="223444"/>
            <a:ext cx="4213194"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DATA SNAPSHOT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066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1B2CC-0D25-FFC7-8EA6-B49BA5BFC6A7}"/>
              </a:ext>
            </a:extLst>
          </p:cNvPr>
          <p:cNvSpPr txBox="1"/>
          <p:nvPr/>
        </p:nvSpPr>
        <p:spPr>
          <a:xfrm>
            <a:off x="896644" y="230819"/>
            <a:ext cx="5770486"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EDA : Visual Analysis</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ACC6E7E-2E5E-5031-1338-84C8DBA0BCA2}"/>
              </a:ext>
            </a:extLst>
          </p:cNvPr>
          <p:cNvPicPr>
            <a:picLocks noChangeAspect="1"/>
          </p:cNvPicPr>
          <p:nvPr/>
        </p:nvPicPr>
        <p:blipFill>
          <a:blip r:embed="rId2"/>
          <a:stretch>
            <a:fillRect/>
          </a:stretch>
        </p:blipFill>
        <p:spPr>
          <a:xfrm>
            <a:off x="520861" y="952154"/>
            <a:ext cx="6738202" cy="4953691"/>
          </a:xfrm>
          <a:prstGeom prst="rect">
            <a:avLst/>
          </a:prstGeom>
        </p:spPr>
      </p:pic>
      <p:sp>
        <p:nvSpPr>
          <p:cNvPr id="5" name="TextBox 4">
            <a:extLst>
              <a:ext uri="{FF2B5EF4-FFF2-40B4-BE49-F238E27FC236}">
                <a16:creationId xmlns:a16="http://schemas.microsoft.com/office/drawing/2014/main" id="{E3CA6036-4408-9312-8833-10761FF2D23A}"/>
              </a:ext>
            </a:extLst>
          </p:cNvPr>
          <p:cNvSpPr txBox="1"/>
          <p:nvPr/>
        </p:nvSpPr>
        <p:spPr>
          <a:xfrm>
            <a:off x="7608163" y="1536174"/>
            <a:ext cx="3488924" cy="3785652"/>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The bar graph represents the age distribution of the respondents, disaggregated by gender. The x-axis represents the age ranges, which range from 15 to 30 years old, and the y-axis represents the number of respondents in each age range.</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557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5F8A9F-9749-EB88-B8D0-27B0264B5673}"/>
              </a:ext>
            </a:extLst>
          </p:cNvPr>
          <p:cNvPicPr>
            <a:picLocks noChangeAspect="1"/>
          </p:cNvPicPr>
          <p:nvPr/>
        </p:nvPicPr>
        <p:blipFill rotWithShape="1">
          <a:blip r:embed="rId2"/>
          <a:srcRect l="1494" t="3365" r="1680"/>
          <a:stretch/>
        </p:blipFill>
        <p:spPr>
          <a:xfrm>
            <a:off x="1122744" y="150471"/>
            <a:ext cx="10104699" cy="3102015"/>
          </a:xfrm>
          <a:prstGeom prst="rect">
            <a:avLst/>
          </a:prstGeom>
        </p:spPr>
      </p:pic>
      <p:pic>
        <p:nvPicPr>
          <p:cNvPr id="5" name="Picture 4">
            <a:extLst>
              <a:ext uri="{FF2B5EF4-FFF2-40B4-BE49-F238E27FC236}">
                <a16:creationId xmlns:a16="http://schemas.microsoft.com/office/drawing/2014/main" id="{B6922175-7643-DD06-9767-81047DA1CD83}"/>
              </a:ext>
            </a:extLst>
          </p:cNvPr>
          <p:cNvPicPr>
            <a:picLocks noChangeAspect="1"/>
          </p:cNvPicPr>
          <p:nvPr/>
        </p:nvPicPr>
        <p:blipFill>
          <a:blip r:embed="rId3"/>
          <a:stretch>
            <a:fillRect/>
          </a:stretch>
        </p:blipFill>
        <p:spPr>
          <a:xfrm>
            <a:off x="671332" y="3429000"/>
            <a:ext cx="10903352" cy="3278529"/>
          </a:xfrm>
          <a:prstGeom prst="rect">
            <a:avLst/>
          </a:prstGeom>
        </p:spPr>
      </p:pic>
    </p:spTree>
    <p:extLst>
      <p:ext uri="{BB962C8B-B14F-4D97-AF65-F5344CB8AC3E}">
        <p14:creationId xmlns:p14="http://schemas.microsoft.com/office/powerpoint/2010/main" val="1148162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175DE6-693C-889A-632B-48B003938023}"/>
              </a:ext>
            </a:extLst>
          </p:cNvPr>
          <p:cNvPicPr>
            <a:picLocks noChangeAspect="1"/>
          </p:cNvPicPr>
          <p:nvPr/>
        </p:nvPicPr>
        <p:blipFill>
          <a:blip r:embed="rId2"/>
          <a:stretch>
            <a:fillRect/>
          </a:stretch>
        </p:blipFill>
        <p:spPr>
          <a:xfrm>
            <a:off x="2447416" y="311443"/>
            <a:ext cx="7297168" cy="4867954"/>
          </a:xfrm>
          <a:prstGeom prst="rect">
            <a:avLst/>
          </a:prstGeom>
        </p:spPr>
      </p:pic>
      <p:sp>
        <p:nvSpPr>
          <p:cNvPr id="4" name="TextBox 3">
            <a:extLst>
              <a:ext uri="{FF2B5EF4-FFF2-40B4-BE49-F238E27FC236}">
                <a16:creationId xmlns:a16="http://schemas.microsoft.com/office/drawing/2014/main" id="{7DA65F32-9138-160D-1D1F-5B818BED6726}"/>
              </a:ext>
            </a:extLst>
          </p:cNvPr>
          <p:cNvSpPr txBox="1"/>
          <p:nvPr/>
        </p:nvSpPr>
        <p:spPr>
          <a:xfrm>
            <a:off x="1020931" y="5362112"/>
            <a:ext cx="10413508" cy="369332"/>
          </a:xfrm>
          <a:prstGeom prst="rect">
            <a:avLst/>
          </a:prstGeom>
          <a:noFill/>
        </p:spPr>
        <p:txBody>
          <a:bodyPr wrap="square" rtlCol="0">
            <a:spAutoFit/>
          </a:bodyPr>
          <a:lstStyle/>
          <a:p>
            <a:r>
              <a:rPr lang="en-US" dirty="0"/>
              <a:t> </a:t>
            </a:r>
            <a:endParaRPr lang="en-IN" dirty="0"/>
          </a:p>
        </p:txBody>
      </p:sp>
      <p:sp>
        <p:nvSpPr>
          <p:cNvPr id="5" name="Rectangle: Rounded Corners 4">
            <a:extLst>
              <a:ext uri="{FF2B5EF4-FFF2-40B4-BE49-F238E27FC236}">
                <a16:creationId xmlns:a16="http://schemas.microsoft.com/office/drawing/2014/main" id="{89E1FEE5-9EC4-4F53-5434-ABA2106184ED}"/>
              </a:ext>
            </a:extLst>
          </p:cNvPr>
          <p:cNvSpPr/>
          <p:nvPr/>
        </p:nvSpPr>
        <p:spPr>
          <a:xfrm>
            <a:off x="909960" y="5213957"/>
            <a:ext cx="10635449" cy="125786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This is a stacked bar chart. In this case, the stacked bar chart represents the number of students who experience severe and no nomophobia in three different education levels: Bachelor's, Below 12, and Master's.</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3945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F98AF0-8F7C-0626-0087-A721C7BB45F2}"/>
              </a:ext>
            </a:extLst>
          </p:cNvPr>
          <p:cNvPicPr>
            <a:picLocks noChangeAspect="1"/>
          </p:cNvPicPr>
          <p:nvPr/>
        </p:nvPicPr>
        <p:blipFill>
          <a:blip r:embed="rId2"/>
          <a:stretch>
            <a:fillRect/>
          </a:stretch>
        </p:blipFill>
        <p:spPr>
          <a:xfrm>
            <a:off x="2566494" y="138187"/>
            <a:ext cx="7059010" cy="4220164"/>
          </a:xfrm>
          <a:prstGeom prst="rect">
            <a:avLst/>
          </a:prstGeom>
        </p:spPr>
      </p:pic>
      <p:sp>
        <p:nvSpPr>
          <p:cNvPr id="4" name="Rectangle: Rounded Corners 3">
            <a:extLst>
              <a:ext uri="{FF2B5EF4-FFF2-40B4-BE49-F238E27FC236}">
                <a16:creationId xmlns:a16="http://schemas.microsoft.com/office/drawing/2014/main" id="{ACC9F270-0283-336F-5DC5-02F442C47D07}"/>
              </a:ext>
            </a:extLst>
          </p:cNvPr>
          <p:cNvSpPr/>
          <p:nvPr/>
        </p:nvSpPr>
        <p:spPr>
          <a:xfrm>
            <a:off x="1009094" y="4465467"/>
            <a:ext cx="10173811" cy="1940880"/>
          </a:xfrm>
          <a:prstGeom prst="roundRect">
            <a:avLst/>
          </a:prstGeom>
          <a:solidFill>
            <a:srgbClr val="FFE9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In the context of the given example, the treemap is used to represent the distribution of different types of mobile devices being used by individuals. Each rectangle in the treemap represents a different type of device, with the area of the rectangle proportional to the number of individuals using that device.</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261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CC1A6-C067-E466-9FF6-0EE3547A1139}"/>
              </a:ext>
            </a:extLst>
          </p:cNvPr>
          <p:cNvSpPr>
            <a:spLocks noGrp="1"/>
          </p:cNvSpPr>
          <p:nvPr>
            <p:ph type="title"/>
          </p:nvPr>
        </p:nvSpPr>
        <p:spPr>
          <a:xfrm>
            <a:off x="571868" y="0"/>
            <a:ext cx="10515600" cy="709073"/>
          </a:xfrm>
        </p:spPr>
        <p:txBody>
          <a:bodyPr>
            <a:normAutofit/>
          </a:bodyPr>
          <a:lstStyle/>
          <a:p>
            <a:pPr algn="ctr"/>
            <a:r>
              <a:rPr lang="en-IN" sz="4000" b="1" dirty="0">
                <a:latin typeface="Times New Roman" panose="02020603050405020304" pitchFamily="18" charset="0"/>
                <a:cs typeface="Times New Roman" panose="02020603050405020304" pitchFamily="18" charset="0"/>
              </a:rPr>
              <a:t>t test </a:t>
            </a:r>
          </a:p>
        </p:txBody>
      </p:sp>
      <p:sp>
        <p:nvSpPr>
          <p:cNvPr id="3" name="TextBox 2">
            <a:extLst>
              <a:ext uri="{FF2B5EF4-FFF2-40B4-BE49-F238E27FC236}">
                <a16:creationId xmlns:a16="http://schemas.microsoft.com/office/drawing/2014/main" id="{3EEC111A-2894-1E71-3EAB-FFD0A0D4B96B}"/>
              </a:ext>
            </a:extLst>
          </p:cNvPr>
          <p:cNvSpPr txBox="1"/>
          <p:nvPr/>
        </p:nvSpPr>
        <p:spPr>
          <a:xfrm>
            <a:off x="571867" y="539419"/>
            <a:ext cx="9596762" cy="1231106"/>
          </a:xfrm>
          <a:prstGeom prst="rect">
            <a:avLst/>
          </a:prstGeom>
          <a:noFill/>
        </p:spPr>
        <p:txBody>
          <a:bodyPr wrap="square" rtlCol="0">
            <a:spAutoFit/>
          </a:bodyPr>
          <a:lstStyle/>
          <a:p>
            <a:r>
              <a:rPr lang="en-US" sz="2000" dirty="0">
                <a:solidFill>
                  <a:schemeClr val="bg1"/>
                </a:solidFill>
              </a:rPr>
              <a:t>Gender</a:t>
            </a:r>
            <a:r>
              <a:rPr lang="en-US" dirty="0">
                <a:solidFill>
                  <a:schemeClr val="bg1"/>
                </a:solidFill>
              </a:rPr>
              <a:t> </a:t>
            </a:r>
          </a:p>
          <a:p>
            <a:r>
              <a:rPr lang="en-US" dirty="0">
                <a:solidFill>
                  <a:schemeClr val="bg1"/>
                </a:solidFill>
              </a:rPr>
              <a:t>Hypothesis: </a:t>
            </a:r>
          </a:p>
          <a:p>
            <a:r>
              <a:rPr lang="en-US" dirty="0">
                <a:solidFill>
                  <a:schemeClr val="bg1"/>
                </a:solidFill>
              </a:rPr>
              <a:t>H0: There is no significant difference in the mean Nomophobia score in Female and Male. </a:t>
            </a:r>
          </a:p>
          <a:p>
            <a:r>
              <a:rPr lang="en-US" dirty="0">
                <a:solidFill>
                  <a:schemeClr val="bg1"/>
                </a:solidFill>
              </a:rPr>
              <a:t>H1: There is significant difference in the mean Nomophobia score in Female and Male.</a:t>
            </a:r>
            <a:endParaRPr lang="en-IN" dirty="0">
              <a:solidFill>
                <a:schemeClr val="bg1"/>
              </a:solidFill>
            </a:endParaRPr>
          </a:p>
        </p:txBody>
      </p:sp>
      <p:pic>
        <p:nvPicPr>
          <p:cNvPr id="5" name="Picture 4">
            <a:extLst>
              <a:ext uri="{FF2B5EF4-FFF2-40B4-BE49-F238E27FC236}">
                <a16:creationId xmlns:a16="http://schemas.microsoft.com/office/drawing/2014/main" id="{54C6339E-DBA5-B371-E7E2-CFD0D1D1DA39}"/>
              </a:ext>
            </a:extLst>
          </p:cNvPr>
          <p:cNvPicPr>
            <a:picLocks noChangeAspect="1"/>
          </p:cNvPicPr>
          <p:nvPr/>
        </p:nvPicPr>
        <p:blipFill>
          <a:blip r:embed="rId2"/>
          <a:stretch>
            <a:fillRect/>
          </a:stretch>
        </p:blipFill>
        <p:spPr>
          <a:xfrm>
            <a:off x="571867" y="1770525"/>
            <a:ext cx="5257801" cy="882390"/>
          </a:xfrm>
          <a:prstGeom prst="rect">
            <a:avLst/>
          </a:prstGeom>
        </p:spPr>
      </p:pic>
      <p:pic>
        <p:nvPicPr>
          <p:cNvPr id="7" name="Picture 6">
            <a:extLst>
              <a:ext uri="{FF2B5EF4-FFF2-40B4-BE49-F238E27FC236}">
                <a16:creationId xmlns:a16="http://schemas.microsoft.com/office/drawing/2014/main" id="{EBFEFD42-AB8A-C4A6-F35C-ABBBF08F5BE9}"/>
              </a:ext>
            </a:extLst>
          </p:cNvPr>
          <p:cNvPicPr>
            <a:picLocks noChangeAspect="1"/>
          </p:cNvPicPr>
          <p:nvPr/>
        </p:nvPicPr>
        <p:blipFill>
          <a:blip r:embed="rId3"/>
          <a:stretch>
            <a:fillRect/>
          </a:stretch>
        </p:blipFill>
        <p:spPr>
          <a:xfrm>
            <a:off x="571867" y="2484259"/>
            <a:ext cx="7468642" cy="4324954"/>
          </a:xfrm>
          <a:prstGeom prst="rect">
            <a:avLst/>
          </a:prstGeom>
        </p:spPr>
      </p:pic>
      <p:pic>
        <p:nvPicPr>
          <p:cNvPr id="9" name="Picture 8">
            <a:extLst>
              <a:ext uri="{FF2B5EF4-FFF2-40B4-BE49-F238E27FC236}">
                <a16:creationId xmlns:a16="http://schemas.microsoft.com/office/drawing/2014/main" id="{1C6E9F24-DCEB-480D-2FB7-09ECFE2A241D}"/>
              </a:ext>
            </a:extLst>
          </p:cNvPr>
          <p:cNvPicPr>
            <a:picLocks noChangeAspect="1"/>
          </p:cNvPicPr>
          <p:nvPr/>
        </p:nvPicPr>
        <p:blipFill>
          <a:blip r:embed="rId4"/>
          <a:stretch>
            <a:fillRect/>
          </a:stretch>
        </p:blipFill>
        <p:spPr>
          <a:xfrm>
            <a:off x="8163604" y="3602932"/>
            <a:ext cx="3734321" cy="952633"/>
          </a:xfrm>
          <a:prstGeom prst="rect">
            <a:avLst/>
          </a:prstGeom>
        </p:spPr>
      </p:pic>
      <p:pic>
        <p:nvPicPr>
          <p:cNvPr id="11" name="Picture 10">
            <a:extLst>
              <a:ext uri="{FF2B5EF4-FFF2-40B4-BE49-F238E27FC236}">
                <a16:creationId xmlns:a16="http://schemas.microsoft.com/office/drawing/2014/main" id="{356CD6FD-CD05-60E8-DA35-FD441A098BD5}"/>
              </a:ext>
            </a:extLst>
          </p:cNvPr>
          <p:cNvPicPr>
            <a:picLocks noChangeAspect="1"/>
          </p:cNvPicPr>
          <p:nvPr/>
        </p:nvPicPr>
        <p:blipFill>
          <a:blip r:embed="rId5"/>
          <a:stretch>
            <a:fillRect/>
          </a:stretch>
        </p:blipFill>
        <p:spPr>
          <a:xfrm>
            <a:off x="8163604" y="4625449"/>
            <a:ext cx="3743847" cy="924054"/>
          </a:xfrm>
          <a:prstGeom prst="rect">
            <a:avLst/>
          </a:prstGeom>
        </p:spPr>
      </p:pic>
    </p:spTree>
    <p:extLst>
      <p:ext uri="{BB962C8B-B14F-4D97-AF65-F5344CB8AC3E}">
        <p14:creationId xmlns:p14="http://schemas.microsoft.com/office/powerpoint/2010/main" val="388705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E15A-D679-D065-8DE0-4E4C5FE9294C}"/>
              </a:ext>
            </a:extLst>
          </p:cNvPr>
          <p:cNvSpPr>
            <a:spLocks noGrp="1"/>
          </p:cNvSpPr>
          <p:nvPr>
            <p:ph type="title"/>
          </p:nvPr>
        </p:nvSpPr>
        <p:spPr>
          <a:xfrm>
            <a:off x="3159341" y="0"/>
            <a:ext cx="5873318" cy="797850"/>
          </a:xfrm>
        </p:spPr>
        <p:txBody>
          <a:bodyPr>
            <a:normAutofit/>
          </a:bodyPr>
          <a:lstStyle/>
          <a:p>
            <a:r>
              <a:rPr lang="en-IN" sz="4000" b="1" dirty="0">
                <a:latin typeface="Times New Roman" panose="02020603050405020304" pitchFamily="18" charset="0"/>
                <a:cs typeface="Times New Roman" panose="02020603050405020304" pitchFamily="18" charset="0"/>
              </a:rPr>
              <a:t>Wilcoxon Sign Rank Test</a:t>
            </a:r>
          </a:p>
        </p:txBody>
      </p:sp>
      <p:sp>
        <p:nvSpPr>
          <p:cNvPr id="5" name="TextBox 4">
            <a:extLst>
              <a:ext uri="{FF2B5EF4-FFF2-40B4-BE49-F238E27FC236}">
                <a16:creationId xmlns:a16="http://schemas.microsoft.com/office/drawing/2014/main" id="{0C550646-CC2A-975A-0D5D-B56AA68AD556}"/>
              </a:ext>
            </a:extLst>
          </p:cNvPr>
          <p:cNvSpPr txBox="1"/>
          <p:nvPr/>
        </p:nvSpPr>
        <p:spPr>
          <a:xfrm>
            <a:off x="910874" y="797850"/>
            <a:ext cx="10605116" cy="5632311"/>
          </a:xfrm>
          <a:prstGeom prst="rect">
            <a:avLst/>
          </a:prstGeom>
          <a:noFill/>
        </p:spPr>
        <p:txBody>
          <a:bodyPr wrap="square" rtlCol="0">
            <a:spAutoFit/>
          </a:bodyPr>
          <a:lstStyle/>
          <a:p>
            <a:r>
              <a:rPr lang="en-US" b="1" dirty="0">
                <a:solidFill>
                  <a:schemeClr val="bg1"/>
                </a:solidFill>
              </a:rPr>
              <a:t>Assumptions: </a:t>
            </a:r>
          </a:p>
          <a:p>
            <a:pPr marL="342900" indent="-342900">
              <a:buFont typeface="+mj-lt"/>
              <a:buAutoNum type="arabicPeriod"/>
            </a:pPr>
            <a:r>
              <a:rPr lang="en-US" dirty="0">
                <a:solidFill>
                  <a:schemeClr val="bg1"/>
                </a:solidFill>
              </a:rPr>
              <a:t>Data are paired and come from the same population.</a:t>
            </a:r>
          </a:p>
          <a:p>
            <a:pPr marL="342900" indent="-342900">
              <a:buFont typeface="+mj-lt"/>
              <a:buAutoNum type="arabicPeriod"/>
            </a:pPr>
            <a:r>
              <a:rPr lang="en-US" dirty="0">
                <a:solidFill>
                  <a:schemeClr val="bg1"/>
                </a:solidFill>
              </a:rPr>
              <a:t>Each pair is chosen randomly and independently. </a:t>
            </a:r>
          </a:p>
          <a:p>
            <a:pPr marL="342900" indent="-342900">
              <a:buFont typeface="+mj-lt"/>
              <a:buAutoNum type="arabicPeriod"/>
            </a:pPr>
            <a:r>
              <a:rPr lang="en-US" dirty="0">
                <a:solidFill>
                  <a:schemeClr val="bg1"/>
                </a:solidFill>
              </a:rPr>
              <a:t>The data are measured on at least an interval scale when, as is usual, within-pair differences are calculated to perform the test (though it does suffice that within-pair comparisons are on an ordinal scale).</a:t>
            </a:r>
          </a:p>
          <a:p>
            <a:pPr marL="342900" indent="-342900">
              <a:buFont typeface="+mj-lt"/>
              <a:buAutoNum type="arabicPeriod"/>
            </a:pPr>
            <a:endParaRPr lang="en-US" dirty="0">
              <a:solidFill>
                <a:schemeClr val="bg1"/>
              </a:solidFill>
            </a:endParaRPr>
          </a:p>
          <a:p>
            <a:r>
              <a:rPr lang="en-US" b="1" dirty="0">
                <a:solidFill>
                  <a:schemeClr val="bg1"/>
                </a:solidFill>
              </a:rPr>
              <a:t>Hypothesis: </a:t>
            </a:r>
          </a:p>
          <a:p>
            <a:r>
              <a:rPr lang="en-US" dirty="0">
                <a:solidFill>
                  <a:schemeClr val="bg1"/>
                </a:solidFill>
              </a:rPr>
              <a:t>H0: There is no significant difference in the median Nomophobia score in Female and Male. (Mx=MY) </a:t>
            </a:r>
          </a:p>
          <a:p>
            <a:r>
              <a:rPr lang="en-US" dirty="0">
                <a:solidFill>
                  <a:schemeClr val="bg1"/>
                </a:solidFill>
              </a:rPr>
              <a:t>H1: There is significant difference in the median Nomophobia score in Female and Male. (</a:t>
            </a:r>
            <a:r>
              <a:rPr lang="en-US" dirty="0" err="1">
                <a:solidFill>
                  <a:schemeClr val="bg1"/>
                </a:solidFill>
              </a:rPr>
              <a:t>Mx≠MY</a:t>
            </a:r>
            <a:r>
              <a:rPr lang="en-US" dirty="0">
                <a:solidFill>
                  <a:schemeClr val="bg1"/>
                </a:solidFill>
              </a:rPr>
              <a:t>) </a:t>
            </a:r>
          </a:p>
          <a:p>
            <a:endParaRPr lang="en-US" dirty="0">
              <a:solidFill>
                <a:schemeClr val="bg1"/>
              </a:solidFill>
            </a:endParaRPr>
          </a:p>
          <a:p>
            <a:r>
              <a:rPr lang="en-US" b="1" dirty="0">
                <a:solidFill>
                  <a:schemeClr val="bg1"/>
                </a:solidFill>
              </a:rPr>
              <a:t>Output: </a:t>
            </a: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r>
              <a:rPr lang="en-US" b="1" dirty="0">
                <a:solidFill>
                  <a:schemeClr val="bg1"/>
                </a:solidFill>
              </a:rPr>
              <a:t>Conclusion: </a:t>
            </a:r>
            <a:r>
              <a:rPr lang="en-US" dirty="0">
                <a:solidFill>
                  <a:schemeClr val="bg1"/>
                </a:solidFill>
              </a:rPr>
              <a:t>The p-value of the test is 0.1377, which is greater than the significance level alpha = 0.05. We can conclude that Female median Nomophobia score is not significantly different from Male’s median Nomophobia score with a p-value = 0.1377.</a:t>
            </a:r>
            <a:endParaRPr lang="en-IN" dirty="0">
              <a:solidFill>
                <a:schemeClr val="bg1"/>
              </a:solidFill>
            </a:endParaRPr>
          </a:p>
        </p:txBody>
      </p:sp>
      <p:pic>
        <p:nvPicPr>
          <p:cNvPr id="7" name="Picture 6">
            <a:extLst>
              <a:ext uri="{FF2B5EF4-FFF2-40B4-BE49-F238E27FC236}">
                <a16:creationId xmlns:a16="http://schemas.microsoft.com/office/drawing/2014/main" id="{C9AD0480-3B81-3E5C-06D9-4D9FAEB8EA13}"/>
              </a:ext>
            </a:extLst>
          </p:cNvPr>
          <p:cNvPicPr>
            <a:picLocks noChangeAspect="1"/>
          </p:cNvPicPr>
          <p:nvPr/>
        </p:nvPicPr>
        <p:blipFill>
          <a:blip r:embed="rId2"/>
          <a:stretch>
            <a:fillRect/>
          </a:stretch>
        </p:blipFill>
        <p:spPr>
          <a:xfrm>
            <a:off x="2208107" y="3735661"/>
            <a:ext cx="6373114" cy="1162212"/>
          </a:xfrm>
          <a:prstGeom prst="rect">
            <a:avLst/>
          </a:prstGeom>
        </p:spPr>
      </p:pic>
    </p:spTree>
    <p:extLst>
      <p:ext uri="{BB962C8B-B14F-4D97-AF65-F5344CB8AC3E}">
        <p14:creationId xmlns:p14="http://schemas.microsoft.com/office/powerpoint/2010/main" val="370020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4DB896-9C87-B6CB-33C4-F785CCEB1035}"/>
              </a:ext>
            </a:extLst>
          </p:cNvPr>
          <p:cNvSpPr txBox="1"/>
          <p:nvPr/>
        </p:nvSpPr>
        <p:spPr>
          <a:xfrm>
            <a:off x="577049" y="381740"/>
            <a:ext cx="5601810" cy="400110"/>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Similarly for other binary groups</a:t>
            </a:r>
          </a:p>
        </p:txBody>
      </p:sp>
      <p:pic>
        <p:nvPicPr>
          <p:cNvPr id="6" name="Picture 5">
            <a:extLst>
              <a:ext uri="{FF2B5EF4-FFF2-40B4-BE49-F238E27FC236}">
                <a16:creationId xmlns:a16="http://schemas.microsoft.com/office/drawing/2014/main" id="{39D453FF-E585-764C-E3FA-704D97151964}"/>
              </a:ext>
            </a:extLst>
          </p:cNvPr>
          <p:cNvPicPr>
            <a:picLocks noChangeAspect="1"/>
          </p:cNvPicPr>
          <p:nvPr/>
        </p:nvPicPr>
        <p:blipFill>
          <a:blip r:embed="rId2"/>
          <a:stretch>
            <a:fillRect/>
          </a:stretch>
        </p:blipFill>
        <p:spPr>
          <a:xfrm>
            <a:off x="577049" y="894004"/>
            <a:ext cx="9684197" cy="5582256"/>
          </a:xfrm>
          <a:prstGeom prst="rect">
            <a:avLst/>
          </a:prstGeom>
        </p:spPr>
      </p:pic>
    </p:spTree>
    <p:extLst>
      <p:ext uri="{BB962C8B-B14F-4D97-AF65-F5344CB8AC3E}">
        <p14:creationId xmlns:p14="http://schemas.microsoft.com/office/powerpoint/2010/main" val="57421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D67C-0348-4577-CB67-DC1979B58DC7}"/>
              </a:ext>
            </a:extLst>
          </p:cNvPr>
          <p:cNvSpPr>
            <a:spLocks noGrp="1"/>
          </p:cNvSpPr>
          <p:nvPr>
            <p:ph type="title"/>
          </p:nvPr>
        </p:nvSpPr>
        <p:spPr>
          <a:xfrm>
            <a:off x="4202467" y="125427"/>
            <a:ext cx="3787066" cy="602541"/>
          </a:xfrm>
        </p:spPr>
        <p:txBody>
          <a:bodyPr>
            <a:normAutofit/>
          </a:bodyPr>
          <a:lstStyle/>
          <a:p>
            <a:r>
              <a:rPr lang="en-IN" sz="3600" b="1" dirty="0">
                <a:latin typeface="Times New Roman" panose="02020603050405020304" pitchFamily="18" charset="0"/>
                <a:cs typeface="Times New Roman" panose="02020603050405020304" pitchFamily="18" charset="0"/>
              </a:rPr>
              <a:t>One Way ANOVA</a:t>
            </a:r>
          </a:p>
        </p:txBody>
      </p:sp>
      <p:sp>
        <p:nvSpPr>
          <p:cNvPr id="3" name="TextBox 2">
            <a:extLst>
              <a:ext uri="{FF2B5EF4-FFF2-40B4-BE49-F238E27FC236}">
                <a16:creationId xmlns:a16="http://schemas.microsoft.com/office/drawing/2014/main" id="{D22EE492-039A-C1FC-C690-9720F80282FF}"/>
              </a:ext>
            </a:extLst>
          </p:cNvPr>
          <p:cNvSpPr txBox="1"/>
          <p:nvPr/>
        </p:nvSpPr>
        <p:spPr>
          <a:xfrm>
            <a:off x="825623" y="559292"/>
            <a:ext cx="10200443" cy="4247317"/>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Assumptions: </a:t>
            </a:r>
          </a:p>
          <a:p>
            <a:r>
              <a:rPr lang="en-US" dirty="0">
                <a:solidFill>
                  <a:schemeClr val="bg1"/>
                </a:solidFill>
                <a:latin typeface="Times New Roman" panose="02020603050405020304" pitchFamily="18" charset="0"/>
                <a:cs typeface="Times New Roman" panose="02020603050405020304" pitchFamily="18" charset="0"/>
              </a:rPr>
              <a:t>The one-way ANOVA has several assumptions that need to be met for the results to be reliable. The main assumptions are: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variances of the dependent variable are equal across the groups.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dependent variable is continuous and normally distributed in each group.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observations are independent within and between groups.</a:t>
            </a:r>
          </a:p>
          <a:p>
            <a:r>
              <a:rPr lang="en-US" b="1" dirty="0">
                <a:solidFill>
                  <a:schemeClr val="bg1"/>
                </a:solidFill>
              </a:rPr>
              <a:t>Education Level </a:t>
            </a:r>
          </a:p>
          <a:p>
            <a:r>
              <a:rPr lang="en-US" dirty="0">
                <a:solidFill>
                  <a:schemeClr val="bg1"/>
                </a:solidFill>
              </a:rPr>
              <a:t>Hypothesis: </a:t>
            </a:r>
          </a:p>
          <a:p>
            <a:r>
              <a:rPr lang="en-US" dirty="0">
                <a:solidFill>
                  <a:schemeClr val="bg1"/>
                </a:solidFill>
              </a:rPr>
              <a:t>H0: The means of all groups are equal. </a:t>
            </a:r>
          </a:p>
          <a:p>
            <a:r>
              <a:rPr lang="en-US" dirty="0">
                <a:solidFill>
                  <a:schemeClr val="bg1"/>
                </a:solidFill>
              </a:rPr>
              <a:t>H1: At least one of the means of the groups is different from the others.</a:t>
            </a:r>
          </a:p>
          <a:p>
            <a:endParaRPr lang="en-US"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Preliminary test to check one way ANOVA assumptions: </a:t>
            </a:r>
          </a:p>
          <a:p>
            <a:r>
              <a:rPr lang="en-US" dirty="0">
                <a:solidFill>
                  <a:schemeClr val="bg1"/>
                </a:solidFill>
              </a:rPr>
              <a:t>The ANOVA test assumes that, the data are normally distributed and the variance across groups are homogeneous. </a:t>
            </a:r>
          </a:p>
          <a:p>
            <a:r>
              <a:rPr lang="en-US" b="1" dirty="0">
                <a:solidFill>
                  <a:schemeClr val="bg1"/>
                </a:solidFill>
              </a:rPr>
              <a:t>Assumption 1</a:t>
            </a:r>
            <a:r>
              <a:rPr lang="en-US" dirty="0">
                <a:solidFill>
                  <a:schemeClr val="bg1"/>
                </a:solidFill>
              </a:rPr>
              <a:t>: The variances of the dependent variable are equal across the groups</a:t>
            </a:r>
            <a:r>
              <a:rPr lang="en-US" dirty="0"/>
              <a:t>.</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F5813A2-F274-8306-2B18-132E4F6E7898}"/>
              </a:ext>
            </a:extLst>
          </p:cNvPr>
          <p:cNvPicPr>
            <a:picLocks noChangeAspect="1"/>
          </p:cNvPicPr>
          <p:nvPr/>
        </p:nvPicPr>
        <p:blipFill>
          <a:blip r:embed="rId2"/>
          <a:stretch>
            <a:fillRect/>
          </a:stretch>
        </p:blipFill>
        <p:spPr>
          <a:xfrm>
            <a:off x="918221" y="4714266"/>
            <a:ext cx="7751217" cy="2018307"/>
          </a:xfrm>
          <a:prstGeom prst="rect">
            <a:avLst/>
          </a:prstGeom>
        </p:spPr>
      </p:pic>
    </p:spTree>
    <p:extLst>
      <p:ext uri="{BB962C8B-B14F-4D97-AF65-F5344CB8AC3E}">
        <p14:creationId xmlns:p14="http://schemas.microsoft.com/office/powerpoint/2010/main" val="1386174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Mobile phone">
                <a:extLst>
                  <a:ext uri="{FF2B5EF4-FFF2-40B4-BE49-F238E27FC236}">
                    <a16:creationId xmlns:a16="http://schemas.microsoft.com/office/drawing/2014/main" id="{6ED4A68E-8A49-ACF5-4AFC-94F45D2891A3}"/>
                  </a:ext>
                </a:extLst>
              </p:cNvPr>
              <p:cNvGraphicFramePr>
                <a:graphicFrameLocks noChangeAspect="1"/>
              </p:cNvGraphicFramePr>
              <p:nvPr>
                <p:extLst>
                  <p:ext uri="{D42A27DB-BD31-4B8C-83A1-F6EECF244321}">
                    <p14:modId xmlns:p14="http://schemas.microsoft.com/office/powerpoint/2010/main" val="971867305"/>
                  </p:ext>
                </p:extLst>
              </p:nvPr>
            </p:nvGraphicFramePr>
            <p:xfrm rot="741886">
              <a:off x="8352951" y="1813809"/>
              <a:ext cx="1788584" cy="4586578"/>
            </p:xfrm>
            <a:graphic>
              <a:graphicData uri="http://schemas.microsoft.com/office/drawing/2017/model3d">
                <am3d:model3d r:embed="rId2">
                  <am3d:spPr>
                    <a:xfrm rot="741886">
                      <a:off x="0" y="0"/>
                      <a:ext cx="1788584" cy="4586578"/>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254111" ay="-2105837" az="-146285"/>
                    <am3d:postTrans dx="0" dy="0" dz="0"/>
                  </am3d:trans>
                  <am3d:raster rName="Office3DRenderer" rVer="16.0.8326">
                    <am3d:blip r:embed="rId3"/>
                  </am3d:raster>
                  <am3d:objViewport viewportSz="45856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obile phone">
                <a:extLst>
                  <a:ext uri="{FF2B5EF4-FFF2-40B4-BE49-F238E27FC236}">
                    <a16:creationId xmlns:a16="http://schemas.microsoft.com/office/drawing/2014/main" id="{6ED4A68E-8A49-ACF5-4AFC-94F45D2891A3}"/>
                  </a:ext>
                </a:extLst>
              </p:cNvPr>
              <p:cNvPicPr>
                <a:picLocks noGrp="1" noRot="1" noChangeAspect="1" noMove="1" noResize="1" noEditPoints="1" noAdjustHandles="1" noChangeArrowheads="1" noChangeShapeType="1" noCrop="1"/>
              </p:cNvPicPr>
              <p:nvPr/>
            </p:nvPicPr>
            <p:blipFill>
              <a:blip r:embed="rId3"/>
              <a:stretch>
                <a:fillRect/>
              </a:stretch>
            </p:blipFill>
            <p:spPr>
              <a:xfrm rot="741886">
                <a:off x="8352951" y="1813809"/>
                <a:ext cx="1788584" cy="4586578"/>
              </a:xfrm>
              <a:prstGeom prst="rect">
                <a:avLst/>
              </a:prstGeom>
            </p:spPr>
          </p:pic>
        </mc:Fallback>
      </mc:AlternateContent>
      <p:sp>
        <p:nvSpPr>
          <p:cNvPr id="9" name="TextBox 8">
            <a:extLst>
              <a:ext uri="{FF2B5EF4-FFF2-40B4-BE49-F238E27FC236}">
                <a16:creationId xmlns:a16="http://schemas.microsoft.com/office/drawing/2014/main" id="{46D7C5FE-B9DC-B395-A367-F00860D78022}"/>
              </a:ext>
            </a:extLst>
          </p:cNvPr>
          <p:cNvSpPr txBox="1"/>
          <p:nvPr/>
        </p:nvSpPr>
        <p:spPr>
          <a:xfrm>
            <a:off x="1127464" y="550416"/>
            <a:ext cx="6960093" cy="7048083"/>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CONTENT</a:t>
            </a:r>
          </a:p>
          <a:p>
            <a:pPr algn="ctr"/>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Introduction</a:t>
            </a:r>
          </a:p>
          <a:p>
            <a:pPr marL="342900" indent="-342900">
              <a:lnSpc>
                <a:spcPct val="150000"/>
              </a:lnSpc>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Objective</a:t>
            </a:r>
          </a:p>
          <a:p>
            <a:pPr marL="342900" indent="-342900">
              <a:lnSpc>
                <a:spcPct val="150000"/>
              </a:lnSpc>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Methodology</a:t>
            </a:r>
          </a:p>
          <a:p>
            <a:pPr marL="342900" indent="-342900">
              <a:lnSpc>
                <a:spcPct val="150000"/>
              </a:lnSpc>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Data and EDA</a:t>
            </a:r>
          </a:p>
          <a:p>
            <a:pPr marL="342900" indent="-342900">
              <a:lnSpc>
                <a:spcPct val="150000"/>
              </a:lnSpc>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Statistical Analysis</a:t>
            </a:r>
          </a:p>
          <a:p>
            <a:pPr marL="342900" indent="-342900">
              <a:lnSpc>
                <a:spcPct val="150000"/>
              </a:lnSpc>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Model Building</a:t>
            </a:r>
          </a:p>
          <a:p>
            <a:pPr marL="342900" indent="-342900">
              <a:lnSpc>
                <a:spcPct val="150000"/>
              </a:lnSpc>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Conclusion </a:t>
            </a:r>
          </a:p>
          <a:p>
            <a:pPr marL="342900" indent="-342900">
              <a:buFont typeface="Arial" panose="020B0604020202020204" pitchFamily="34" charset="0"/>
              <a:buChar char="•"/>
            </a:pPr>
            <a:endParaRPr lang="en-IN" sz="3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5448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6E4D76-2FBF-B3A9-532E-15114C15F1E6}"/>
              </a:ext>
            </a:extLst>
          </p:cNvPr>
          <p:cNvSpPr txBox="1"/>
          <p:nvPr/>
        </p:nvSpPr>
        <p:spPr>
          <a:xfrm>
            <a:off x="772357" y="587809"/>
            <a:ext cx="10191565" cy="4801314"/>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Assumption 2</a:t>
            </a:r>
            <a:r>
              <a:rPr lang="en-US" dirty="0">
                <a:solidFill>
                  <a:schemeClr val="bg1"/>
                </a:solidFill>
                <a:latin typeface="Times New Roman" panose="02020603050405020304" pitchFamily="18" charset="0"/>
                <a:cs typeface="Times New Roman" panose="02020603050405020304" pitchFamily="18" charset="0"/>
              </a:rPr>
              <a:t>: Are the data from each of the 2 groups follow a normal distribution?</a:t>
            </a:r>
          </a:p>
          <a:p>
            <a:r>
              <a:rPr lang="en-US" dirty="0">
                <a:solidFill>
                  <a:schemeClr val="bg1"/>
                </a:solidFill>
                <a:latin typeface="Times New Roman" panose="02020603050405020304" pitchFamily="18" charset="0"/>
                <a:cs typeface="Times New Roman" panose="02020603050405020304" pitchFamily="18" charset="0"/>
              </a:rPr>
              <a:t>Hypothesis:</a:t>
            </a:r>
          </a:p>
          <a:p>
            <a:r>
              <a:rPr lang="en-US" dirty="0">
                <a:solidFill>
                  <a:schemeClr val="bg1"/>
                </a:solidFill>
                <a:latin typeface="Times New Roman" panose="02020603050405020304" pitchFamily="18" charset="0"/>
                <a:cs typeface="Times New Roman" panose="02020603050405020304" pitchFamily="18" charset="0"/>
              </a:rPr>
              <a:t>H0: Data follow normal distribution </a:t>
            </a:r>
          </a:p>
          <a:p>
            <a:r>
              <a:rPr lang="en-US" dirty="0">
                <a:solidFill>
                  <a:schemeClr val="bg1"/>
                </a:solidFill>
                <a:latin typeface="Times New Roman" panose="02020603050405020304" pitchFamily="18" charset="0"/>
                <a:cs typeface="Times New Roman" panose="02020603050405020304" pitchFamily="18" charset="0"/>
              </a:rPr>
              <a:t>H1: Data doesn’t follow normal distribution </a:t>
            </a: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latin typeface="Times New Roman" panose="02020603050405020304" pitchFamily="18" charset="0"/>
                <a:cs typeface="Times New Roman" panose="02020603050405020304" pitchFamily="18" charset="0"/>
              </a:rPr>
              <a:t>Conclusion:</a:t>
            </a:r>
          </a:p>
          <a:p>
            <a:r>
              <a:rPr lang="en-US" dirty="0">
                <a:solidFill>
                  <a:schemeClr val="bg1"/>
                </a:solidFill>
                <a:latin typeface="Times New Roman" panose="02020603050405020304" pitchFamily="18" charset="0"/>
                <a:cs typeface="Times New Roman" panose="02020603050405020304" pitchFamily="18" charset="0"/>
              </a:rPr>
              <a:t>The p-value obtained from the Shapiro-Wilk test to check the normality of the data is 1.62e05, which is less than the significance level of 0.05. This indicates strong evidence against the null hypothesis of normality, suggesting that the data is not normally distributed. Therefore, the assumption of normality for the data is violated, and any statistical tests that require normality assumption may not be appropriate to use. In such a case, non-parametric tests such as Kruskal-Wallis test, or Friedman test could be used as alternatives to the parametric tests. </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8229B5B-E10F-6C5D-2120-59023542D8F3}"/>
              </a:ext>
            </a:extLst>
          </p:cNvPr>
          <p:cNvPicPr>
            <a:picLocks noChangeAspect="1"/>
          </p:cNvPicPr>
          <p:nvPr/>
        </p:nvPicPr>
        <p:blipFill>
          <a:blip r:embed="rId2"/>
          <a:stretch>
            <a:fillRect/>
          </a:stretch>
        </p:blipFill>
        <p:spPr>
          <a:xfrm>
            <a:off x="772357" y="1841739"/>
            <a:ext cx="6880194" cy="1309833"/>
          </a:xfrm>
          <a:prstGeom prst="rect">
            <a:avLst/>
          </a:prstGeom>
        </p:spPr>
      </p:pic>
    </p:spTree>
    <p:extLst>
      <p:ext uri="{BB962C8B-B14F-4D97-AF65-F5344CB8AC3E}">
        <p14:creationId xmlns:p14="http://schemas.microsoft.com/office/powerpoint/2010/main" val="37511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22FA-7E5C-45CC-438B-6A7205BF4D61}"/>
              </a:ext>
            </a:extLst>
          </p:cNvPr>
          <p:cNvSpPr>
            <a:spLocks noGrp="1"/>
          </p:cNvSpPr>
          <p:nvPr>
            <p:ph type="title"/>
          </p:nvPr>
        </p:nvSpPr>
        <p:spPr>
          <a:xfrm>
            <a:off x="838200" y="258593"/>
            <a:ext cx="10515600" cy="487131"/>
          </a:xfrm>
        </p:spPr>
        <p:txBody>
          <a:bodyPr>
            <a:normAutofit fontScale="90000"/>
          </a:bodyPr>
          <a:lstStyle/>
          <a:p>
            <a:pPr algn="ctr"/>
            <a:r>
              <a:rPr lang="en-IN" sz="4000" b="1" dirty="0">
                <a:latin typeface="Times New Roman" panose="02020603050405020304" pitchFamily="18" charset="0"/>
                <a:cs typeface="Times New Roman" panose="02020603050405020304" pitchFamily="18" charset="0"/>
              </a:rPr>
              <a:t>Kruskal-Wallis test</a:t>
            </a:r>
          </a:p>
        </p:txBody>
      </p:sp>
      <p:sp>
        <p:nvSpPr>
          <p:cNvPr id="3" name="TextBox 2">
            <a:extLst>
              <a:ext uri="{FF2B5EF4-FFF2-40B4-BE49-F238E27FC236}">
                <a16:creationId xmlns:a16="http://schemas.microsoft.com/office/drawing/2014/main" id="{142816F4-623C-D4F6-E042-B29D42265F8F}"/>
              </a:ext>
            </a:extLst>
          </p:cNvPr>
          <p:cNvSpPr txBox="1"/>
          <p:nvPr/>
        </p:nvSpPr>
        <p:spPr>
          <a:xfrm>
            <a:off x="838200" y="745724"/>
            <a:ext cx="10392052" cy="1754326"/>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Assumptions: </a:t>
            </a:r>
          </a:p>
          <a:p>
            <a:pPr marL="342900" indent="-3429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Independent samples: The groups being compared are independent of each other. </a:t>
            </a:r>
          </a:p>
          <a:p>
            <a:pPr marL="342900" indent="-3429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Random samples: The data is sampled randomly from the population. </a:t>
            </a:r>
          </a:p>
          <a:p>
            <a:pPr marL="342900" indent="-3429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dependent variable is measured on an ordinal or continuous scale. </a:t>
            </a:r>
          </a:p>
          <a:p>
            <a:pPr marL="342900" indent="-3429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shape of the distributions of the groups being compared is not assumed to be normal. </a:t>
            </a:r>
          </a:p>
          <a:p>
            <a:pPr marL="342900" indent="-3429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Homogeneity of variance: The variance of the dependent variable is equal across groups.</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3A518C6-C5DC-2C76-4F63-652EE4979854}"/>
              </a:ext>
            </a:extLst>
          </p:cNvPr>
          <p:cNvPicPr>
            <a:picLocks noChangeAspect="1"/>
          </p:cNvPicPr>
          <p:nvPr/>
        </p:nvPicPr>
        <p:blipFill>
          <a:blip r:embed="rId2"/>
          <a:stretch>
            <a:fillRect/>
          </a:stretch>
        </p:blipFill>
        <p:spPr>
          <a:xfrm>
            <a:off x="838200" y="2531937"/>
            <a:ext cx="7666608" cy="4215654"/>
          </a:xfrm>
          <a:prstGeom prst="rect">
            <a:avLst/>
          </a:prstGeom>
        </p:spPr>
      </p:pic>
    </p:spTree>
    <p:extLst>
      <p:ext uri="{BB962C8B-B14F-4D97-AF65-F5344CB8AC3E}">
        <p14:creationId xmlns:p14="http://schemas.microsoft.com/office/powerpoint/2010/main" val="154142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99DD-433D-E39E-2E38-11855322DAE4}"/>
              </a:ext>
            </a:extLst>
          </p:cNvPr>
          <p:cNvSpPr>
            <a:spLocks noGrp="1"/>
          </p:cNvSpPr>
          <p:nvPr>
            <p:ph type="title"/>
          </p:nvPr>
        </p:nvSpPr>
        <p:spPr>
          <a:xfrm>
            <a:off x="725750" y="0"/>
            <a:ext cx="10628050" cy="621437"/>
          </a:xfrm>
        </p:spPr>
        <p:txBody>
          <a:bodyPr>
            <a:normAutofit/>
          </a:bodyPr>
          <a:lstStyle/>
          <a:p>
            <a:r>
              <a:rPr lang="en-IN" sz="3200" b="1" dirty="0">
                <a:latin typeface="Times New Roman" panose="02020603050405020304" pitchFamily="18" charset="0"/>
                <a:cs typeface="Times New Roman" panose="02020603050405020304" pitchFamily="18" charset="0"/>
              </a:rPr>
              <a:t>Dunn Test</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AB443D3-E6C5-5BD3-B228-873DDFDA4A7A}"/>
              </a:ext>
            </a:extLst>
          </p:cNvPr>
          <p:cNvSpPr txBox="1"/>
          <p:nvPr/>
        </p:nvSpPr>
        <p:spPr>
          <a:xfrm>
            <a:off x="725750" y="504886"/>
            <a:ext cx="10628049" cy="2827954"/>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The Dunn test, also known as the Dunn's post hoc test or Dunn's multiple comparison test, is a non-parametric statistical test used to perform pairwise comparisons between multiple groups after conducting a Kruskal-Wallis test or a one-way analysis of variance (ANOVA) on ranked data. It is specifically designed to identify which groups are significantly different from each other.</a:t>
            </a:r>
          </a:p>
          <a:p>
            <a:endParaRPr lang="en-US" sz="20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The hypothesis for the Dunn test can be stated as follows: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Null Hypothesis (H₀): There is no significant difference between the two groups being compared.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Alternative Hypothesis (H₁): There is a significant difference between the two groups being compared</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3045F45-181A-4E0D-AF75-1A4306C241A5}"/>
              </a:ext>
            </a:extLst>
          </p:cNvPr>
          <p:cNvPicPr>
            <a:picLocks noChangeAspect="1"/>
          </p:cNvPicPr>
          <p:nvPr/>
        </p:nvPicPr>
        <p:blipFill>
          <a:blip r:embed="rId2"/>
          <a:stretch>
            <a:fillRect/>
          </a:stretch>
        </p:blipFill>
        <p:spPr>
          <a:xfrm>
            <a:off x="838201" y="3308006"/>
            <a:ext cx="7021009" cy="3359012"/>
          </a:xfrm>
          <a:prstGeom prst="rect">
            <a:avLst/>
          </a:prstGeom>
        </p:spPr>
      </p:pic>
    </p:spTree>
    <p:extLst>
      <p:ext uri="{BB962C8B-B14F-4D97-AF65-F5344CB8AC3E}">
        <p14:creationId xmlns:p14="http://schemas.microsoft.com/office/powerpoint/2010/main" val="757891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7EB09-9EEB-5157-DB51-117BAFA2B364}"/>
              </a:ext>
            </a:extLst>
          </p:cNvPr>
          <p:cNvSpPr txBox="1"/>
          <p:nvPr/>
        </p:nvSpPr>
        <p:spPr>
          <a:xfrm>
            <a:off x="600722" y="106532"/>
            <a:ext cx="11117802" cy="6582828"/>
          </a:xfrm>
          <a:prstGeom prst="rect">
            <a:avLst/>
          </a:prstGeom>
          <a:noFill/>
        </p:spPr>
        <p:txBody>
          <a:bodyPr wrap="square" rtlCol="0">
            <a:spAutoFit/>
          </a:bodyPr>
          <a:lstStyle/>
          <a:p>
            <a:r>
              <a:rPr lang="en-US" sz="2000" b="1" dirty="0">
                <a:solidFill>
                  <a:schemeClr val="bg1"/>
                </a:solidFill>
              </a:rPr>
              <a:t>Similarly, for other variables which contain more than two categories. </a:t>
            </a:r>
          </a:p>
          <a:p>
            <a:pPr>
              <a:lnSpc>
                <a:spcPct val="150000"/>
              </a:lnSpc>
            </a:pPr>
            <a:r>
              <a:rPr lang="en-US" dirty="0">
                <a:solidFill>
                  <a:schemeClr val="bg1"/>
                </a:solidFill>
              </a:rPr>
              <a:t>The hypothesis of the Kruskal-Wallis test is that Hypothesis: </a:t>
            </a:r>
          </a:p>
          <a:p>
            <a:pPr>
              <a:lnSpc>
                <a:spcPct val="150000"/>
              </a:lnSpc>
            </a:pPr>
            <a:r>
              <a:rPr lang="en-US" dirty="0">
                <a:solidFill>
                  <a:schemeClr val="bg1"/>
                </a:solidFill>
              </a:rPr>
              <a:t>H0: The populations from which the groups are drawn have the same distribution. </a:t>
            </a:r>
          </a:p>
          <a:p>
            <a:pPr>
              <a:lnSpc>
                <a:spcPct val="150000"/>
              </a:lnSpc>
            </a:pPr>
            <a:r>
              <a:rPr lang="en-US" dirty="0">
                <a:solidFill>
                  <a:schemeClr val="bg1"/>
                </a:solidFill>
              </a:rPr>
              <a:t>H1: At least one population has a different distribution than the others.</a:t>
            </a:r>
          </a:p>
          <a:p>
            <a:pPr>
              <a:lnSpc>
                <a:spcPct val="150000"/>
              </a:lnSpc>
            </a:pPr>
            <a:endParaRPr lang="en-US" dirty="0">
              <a:solidFill>
                <a:schemeClr val="bg1"/>
              </a:solidFill>
            </a:endParaRPr>
          </a:p>
          <a:p>
            <a:pPr>
              <a:lnSpc>
                <a:spcPct val="150000"/>
              </a:lnSpc>
            </a:pPr>
            <a:endParaRPr lang="en-US" dirty="0">
              <a:solidFill>
                <a:schemeClr val="bg1"/>
              </a:solidFill>
            </a:endParaRPr>
          </a:p>
          <a:p>
            <a:pPr>
              <a:lnSpc>
                <a:spcPct val="150000"/>
              </a:lnSpc>
            </a:pPr>
            <a:endParaRPr lang="en-US" dirty="0">
              <a:solidFill>
                <a:schemeClr val="bg1"/>
              </a:solidFill>
            </a:endParaRPr>
          </a:p>
          <a:p>
            <a:pPr>
              <a:lnSpc>
                <a:spcPct val="150000"/>
              </a:lnSpc>
            </a:pPr>
            <a:endParaRPr lang="en-US" dirty="0">
              <a:solidFill>
                <a:schemeClr val="bg1"/>
              </a:solidFill>
            </a:endParaRPr>
          </a:p>
          <a:p>
            <a:pPr>
              <a:lnSpc>
                <a:spcPct val="150000"/>
              </a:lnSpc>
            </a:pPr>
            <a:endParaRPr lang="en-US" dirty="0">
              <a:solidFill>
                <a:schemeClr val="bg1"/>
              </a:solidFill>
            </a:endParaRPr>
          </a:p>
          <a:p>
            <a:pPr>
              <a:lnSpc>
                <a:spcPct val="150000"/>
              </a:lnSpc>
            </a:pPr>
            <a:r>
              <a:rPr lang="en-US" b="1" dirty="0">
                <a:solidFill>
                  <a:schemeClr val="bg1"/>
                </a:solidFill>
                <a:latin typeface="Times New Roman" panose="02020603050405020304" pitchFamily="18" charset="0"/>
                <a:cs typeface="Times New Roman" panose="02020603050405020304" pitchFamily="18" charset="0"/>
              </a:rPr>
              <a:t>Conclusion: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The p-value obtained from the Kruskal-Wallis test are greater than level of significance for EDU_LEVEL, EMPLOYMENT, PER_ANN_INC, &amp; AVG_SLEEP_TIME, it indicates that there is no significant difference between the groups being compared at the commonly chosen significance level of 0.05. Therefore, we fail to reject the null hypothesis, which states that the populations from which the groups are drawn have the same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distribution. For AVG_DAILY_MOBILE_CHECKS we can assume that there is a significant difference among the groups and more specifically between ’25 or below’ and ’51 – 75’ category using Dunn Test. </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4D8BEDC-3AEC-49CA-9050-486778B5E2CD}"/>
              </a:ext>
            </a:extLst>
          </p:cNvPr>
          <p:cNvPicPr>
            <a:picLocks noChangeAspect="1"/>
          </p:cNvPicPr>
          <p:nvPr/>
        </p:nvPicPr>
        <p:blipFill>
          <a:blip r:embed="rId2"/>
          <a:stretch>
            <a:fillRect/>
          </a:stretch>
        </p:blipFill>
        <p:spPr>
          <a:xfrm>
            <a:off x="1342663" y="1921766"/>
            <a:ext cx="8646289" cy="1868999"/>
          </a:xfrm>
          <a:prstGeom prst="rect">
            <a:avLst/>
          </a:prstGeom>
        </p:spPr>
      </p:pic>
    </p:spTree>
    <p:extLst>
      <p:ext uri="{BB962C8B-B14F-4D97-AF65-F5344CB8AC3E}">
        <p14:creationId xmlns:p14="http://schemas.microsoft.com/office/powerpoint/2010/main" val="2466204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90586" y="408615"/>
            <a:ext cx="5257793" cy="2057441"/>
          </a:xfrm>
        </p:spPr>
        <p:txBody>
          <a:bodyPr/>
          <a:lstStyle/>
          <a:p>
            <a:r>
              <a:rPr lang="en-US" altLang="zh-CN" sz="5400" dirty="0"/>
              <a:t>Model Building</a:t>
            </a:r>
            <a:endParaRPr lang="en-US" sz="54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490587" y="1800562"/>
            <a:ext cx="5251970" cy="4087620"/>
          </a:xfrm>
        </p:spPr>
        <p:txBody>
          <a:bodyPr/>
          <a:lstStyle/>
          <a:p>
            <a:r>
              <a:rPr lang="en-US" sz="2400" dirty="0"/>
              <a:t>In this section, we constructed a range of models to analyze the dataset and address various objectives. Each model was built with a specific purpose in mind, leveraging different techniques and algorithms to gain insights and make predictions. The following models were develop.</a:t>
            </a:r>
          </a:p>
          <a:p>
            <a:endParaRPr lang="en-US"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B8B1-23E4-0F31-AF3F-B34DC8F19F19}"/>
              </a:ext>
            </a:extLst>
          </p:cNvPr>
          <p:cNvSpPr>
            <a:spLocks noGrp="1"/>
          </p:cNvSpPr>
          <p:nvPr>
            <p:ph type="title"/>
          </p:nvPr>
        </p:nvSpPr>
        <p:spPr>
          <a:xfrm>
            <a:off x="581709" y="533279"/>
            <a:ext cx="10889796" cy="838321"/>
          </a:xfrm>
        </p:spPr>
        <p:txBody>
          <a:bodyPr/>
          <a:lstStyle/>
          <a:p>
            <a:r>
              <a:rPr lang="en-IN" sz="4800" dirty="0"/>
              <a:t>Market Basket Analysis - Advanced EDA</a:t>
            </a:r>
          </a:p>
        </p:txBody>
      </p:sp>
      <p:pic>
        <p:nvPicPr>
          <p:cNvPr id="12" name="Picture 11">
            <a:extLst>
              <a:ext uri="{FF2B5EF4-FFF2-40B4-BE49-F238E27FC236}">
                <a16:creationId xmlns:a16="http://schemas.microsoft.com/office/drawing/2014/main" id="{3C91CA7B-0A14-F9F2-5C11-38F8A9CF1BB6}"/>
              </a:ext>
            </a:extLst>
          </p:cNvPr>
          <p:cNvPicPr>
            <a:picLocks noChangeAspect="1"/>
          </p:cNvPicPr>
          <p:nvPr/>
        </p:nvPicPr>
        <p:blipFill>
          <a:blip r:embed="rId2"/>
          <a:stretch>
            <a:fillRect/>
          </a:stretch>
        </p:blipFill>
        <p:spPr>
          <a:xfrm>
            <a:off x="361907" y="1210811"/>
            <a:ext cx="8504187" cy="5372233"/>
          </a:xfrm>
          <a:prstGeom prst="rect">
            <a:avLst/>
          </a:prstGeom>
        </p:spPr>
      </p:pic>
      <p:sp>
        <p:nvSpPr>
          <p:cNvPr id="14" name="TextBox 13">
            <a:extLst>
              <a:ext uri="{FF2B5EF4-FFF2-40B4-BE49-F238E27FC236}">
                <a16:creationId xmlns:a16="http://schemas.microsoft.com/office/drawing/2014/main" id="{4AF1FC18-96D2-18A1-43B8-479592912FA1}"/>
              </a:ext>
            </a:extLst>
          </p:cNvPr>
          <p:cNvSpPr txBox="1"/>
          <p:nvPr/>
        </p:nvSpPr>
        <p:spPr>
          <a:xfrm>
            <a:off x="9027459" y="1210811"/>
            <a:ext cx="2582832" cy="4801314"/>
          </a:xfrm>
          <a:prstGeom prst="rect">
            <a:avLst/>
          </a:prstGeom>
        </p:spPr>
        <p:txBody>
          <a:bodyPr wrap="square" rtlCol="0">
            <a:spAutoFit/>
          </a:bodyPr>
          <a:lstStyle/>
          <a:p>
            <a:pPr marL="0" indent="0">
              <a:lnSpc>
                <a:spcPct val="100000"/>
              </a:lnSpc>
              <a:spcBef>
                <a:spcPts val="0"/>
              </a:spcBef>
              <a:buFontTx/>
              <a:buNone/>
            </a:pPr>
            <a:r>
              <a:rPr lang="en-US" sz="1800" b="1" dirty="0">
                <a:solidFill>
                  <a:prstClr val="white"/>
                </a:solidFill>
                <a:latin typeface="Posterama" panose="020B0504020200020000" pitchFamily="34" charset="0"/>
                <a:ea typeface="微软雅黑"/>
                <a:cs typeface="Posterama" panose="020B0504020200020000" pitchFamily="34" charset="0"/>
              </a:rPr>
              <a:t>The table includes associations involving multiple platforms, such as LinkedIn, Instagram, Snapchat, Facebook, Pinterest, YouTube, Quora, and</a:t>
            </a:r>
          </a:p>
          <a:p>
            <a:pPr marL="0" indent="0">
              <a:lnSpc>
                <a:spcPct val="100000"/>
              </a:lnSpc>
              <a:spcBef>
                <a:spcPts val="0"/>
              </a:spcBef>
              <a:buFontTx/>
              <a:buNone/>
            </a:pPr>
            <a:r>
              <a:rPr lang="en-US" sz="1800" b="1" dirty="0">
                <a:solidFill>
                  <a:prstClr val="white"/>
                </a:solidFill>
                <a:latin typeface="Posterama" panose="020B0504020200020000" pitchFamily="34" charset="0"/>
                <a:ea typeface="微软雅黑"/>
                <a:cs typeface="Posterama" panose="020B0504020200020000" pitchFamily="34" charset="0"/>
              </a:rPr>
              <a:t>Telegram. These associations demonstrate the relationships between these platforms</a:t>
            </a:r>
          </a:p>
          <a:p>
            <a:pPr marL="0" indent="0">
              <a:lnSpc>
                <a:spcPct val="100000"/>
              </a:lnSpc>
              <a:spcBef>
                <a:spcPts val="0"/>
              </a:spcBef>
              <a:buFontTx/>
              <a:buNone/>
            </a:pPr>
            <a:r>
              <a:rPr lang="en-US" sz="1800" b="1" dirty="0">
                <a:solidFill>
                  <a:prstClr val="white"/>
                </a:solidFill>
                <a:latin typeface="Posterama" panose="020B0504020200020000" pitchFamily="34" charset="0"/>
                <a:ea typeface="微软雅黑"/>
                <a:cs typeface="Posterama" panose="020B0504020200020000" pitchFamily="34" charset="0"/>
              </a:rPr>
              <a:t>and indicate the likelihood of customers using multiple platforms together.</a:t>
            </a:r>
            <a:endParaRPr lang="en-IN" sz="1800" b="1"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316695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8764-8F55-8902-DA81-5DA25DF251A3}"/>
              </a:ext>
            </a:extLst>
          </p:cNvPr>
          <p:cNvSpPr>
            <a:spLocks noGrp="1"/>
          </p:cNvSpPr>
          <p:nvPr>
            <p:ph type="title"/>
          </p:nvPr>
        </p:nvSpPr>
        <p:spPr>
          <a:xfrm>
            <a:off x="581709" y="721538"/>
            <a:ext cx="10889796" cy="875768"/>
          </a:xfrm>
        </p:spPr>
        <p:txBody>
          <a:bodyPr/>
          <a:lstStyle/>
          <a:p>
            <a:r>
              <a:rPr lang="en-IN" dirty="0"/>
              <a:t>Linear and logistic regression </a:t>
            </a:r>
          </a:p>
        </p:txBody>
      </p:sp>
      <p:sp>
        <p:nvSpPr>
          <p:cNvPr id="4" name="Footer Placeholder 3">
            <a:extLst>
              <a:ext uri="{FF2B5EF4-FFF2-40B4-BE49-F238E27FC236}">
                <a16:creationId xmlns:a16="http://schemas.microsoft.com/office/drawing/2014/main" id="{853595E6-606F-245B-A301-E9F87C891AAC}"/>
              </a:ext>
            </a:extLst>
          </p:cNvPr>
          <p:cNvSpPr>
            <a:spLocks noGrp="1"/>
          </p:cNvSpPr>
          <p:nvPr>
            <p:ph type="ftr" sz="quarter" idx="28"/>
          </p:nvPr>
        </p:nvSpPr>
        <p:spPr/>
        <p:txBody>
          <a:bodyPr/>
          <a:lstStyle/>
          <a:p>
            <a:r>
              <a:rPr lang="en-US" noProof="0"/>
              <a:t>Presentation Title</a:t>
            </a:r>
            <a:endParaRPr lang="en-US" noProof="0" dirty="0"/>
          </a:p>
        </p:txBody>
      </p:sp>
      <p:sp>
        <p:nvSpPr>
          <p:cNvPr id="5" name="TextBox 4">
            <a:extLst>
              <a:ext uri="{FF2B5EF4-FFF2-40B4-BE49-F238E27FC236}">
                <a16:creationId xmlns:a16="http://schemas.microsoft.com/office/drawing/2014/main" id="{D02DA748-EF11-2FE5-89A8-F91AA92F8817}"/>
              </a:ext>
            </a:extLst>
          </p:cNvPr>
          <p:cNvSpPr txBox="1"/>
          <p:nvPr/>
        </p:nvSpPr>
        <p:spPr>
          <a:xfrm>
            <a:off x="581709" y="1423685"/>
            <a:ext cx="4294207" cy="4524315"/>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IN" dirty="0">
                <a:solidFill>
                  <a:prstClr val="white"/>
                </a:solidFill>
                <a:latin typeface="Posterama" panose="020B0504020200020000" pitchFamily="34" charset="0"/>
                <a:ea typeface="微软雅黑"/>
                <a:cs typeface="Posterama" panose="020B0504020200020000" pitchFamily="34" charset="0"/>
              </a:rPr>
              <a:t>Normality ,homoscedasticity , autocorrelation, linearity this assumption are satisfied for linear and logistics regression except multicollinearity present in the data. </a:t>
            </a:r>
          </a:p>
          <a:p>
            <a:pPr marL="285750" indent="-285750">
              <a:lnSpc>
                <a:spcPct val="100000"/>
              </a:lnSpc>
              <a:spcBef>
                <a:spcPts val="0"/>
              </a:spcBef>
              <a:buFont typeface="Arial" panose="020B0604020202020204" pitchFamily="34" charset="0"/>
              <a:buChar char="•"/>
            </a:pPr>
            <a:r>
              <a:rPr lang="en-US" sz="1800" dirty="0">
                <a:solidFill>
                  <a:prstClr val="white"/>
                </a:solidFill>
                <a:latin typeface="Posterama" panose="020B0504020200020000" pitchFamily="34" charset="0"/>
                <a:ea typeface="微软雅黑"/>
                <a:cs typeface="Posterama" panose="020B0504020200020000" pitchFamily="34" charset="0"/>
              </a:rPr>
              <a:t>Multicollinearity refers to a situation where two or more predictor variables in</a:t>
            </a:r>
          </a:p>
          <a:p>
            <a:pPr>
              <a:lnSpc>
                <a:spcPct val="100000"/>
              </a:lnSpc>
              <a:spcBef>
                <a:spcPts val="0"/>
              </a:spcBef>
            </a:pPr>
            <a:r>
              <a:rPr lang="en-US" sz="1800" dirty="0">
                <a:solidFill>
                  <a:prstClr val="white"/>
                </a:solidFill>
                <a:latin typeface="Posterama" panose="020B0504020200020000" pitchFamily="34" charset="0"/>
                <a:ea typeface="微软雅黑"/>
                <a:cs typeface="Posterama" panose="020B0504020200020000" pitchFamily="34" charset="0"/>
              </a:rPr>
              <a:t>     a regression model are highly     correlated with each other.</a:t>
            </a:r>
          </a:p>
          <a:p>
            <a:pPr marL="285750" indent="-285750">
              <a:lnSpc>
                <a:spcPct val="100000"/>
              </a:lnSpc>
              <a:spcBef>
                <a:spcPts val="0"/>
              </a:spcBef>
              <a:buFont typeface="Arial" panose="020B0604020202020204" pitchFamily="34" charset="0"/>
              <a:buChar char="•"/>
            </a:pPr>
            <a:r>
              <a:rPr lang="en-US" dirty="0">
                <a:solidFill>
                  <a:prstClr val="white"/>
                </a:solidFill>
                <a:latin typeface="Posterama" panose="020B0504020200020000" pitchFamily="34" charset="0"/>
                <a:ea typeface="微软雅黑"/>
                <a:cs typeface="Posterama" panose="020B0504020200020000" pitchFamily="34" charset="0"/>
              </a:rPr>
              <a:t>This violates the assumption of independence among predictor variables and can lead to unreliable coefficient estimates and unstable model performance.</a:t>
            </a:r>
            <a:endParaRPr lang="en-IN"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7" name="Picture 6">
            <a:extLst>
              <a:ext uri="{FF2B5EF4-FFF2-40B4-BE49-F238E27FC236}">
                <a16:creationId xmlns:a16="http://schemas.microsoft.com/office/drawing/2014/main" id="{8EB16421-DEAB-2419-F8C7-C3B4DF2E843A}"/>
              </a:ext>
            </a:extLst>
          </p:cNvPr>
          <p:cNvPicPr>
            <a:picLocks noChangeAspect="1"/>
          </p:cNvPicPr>
          <p:nvPr/>
        </p:nvPicPr>
        <p:blipFill>
          <a:blip r:embed="rId2"/>
          <a:stretch>
            <a:fillRect/>
          </a:stretch>
        </p:blipFill>
        <p:spPr>
          <a:xfrm>
            <a:off x="6412373" y="1597306"/>
            <a:ext cx="3860881" cy="3275636"/>
          </a:xfrm>
          <a:prstGeom prst="rect">
            <a:avLst/>
          </a:prstGeom>
        </p:spPr>
      </p:pic>
    </p:spTree>
    <p:extLst>
      <p:ext uri="{BB962C8B-B14F-4D97-AF65-F5344CB8AC3E}">
        <p14:creationId xmlns:p14="http://schemas.microsoft.com/office/powerpoint/2010/main" val="65652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00CF-EEA9-1604-092D-2BFECED15835}"/>
              </a:ext>
            </a:extLst>
          </p:cNvPr>
          <p:cNvSpPr>
            <a:spLocks noGrp="1"/>
          </p:cNvSpPr>
          <p:nvPr>
            <p:ph type="title"/>
          </p:nvPr>
        </p:nvSpPr>
        <p:spPr/>
        <p:txBody>
          <a:bodyPr/>
          <a:lstStyle/>
          <a:p>
            <a:r>
              <a:rPr lang="en-IN" b="0" i="0" dirty="0">
                <a:effectLst/>
                <a:latin typeface="Google Sans"/>
              </a:rPr>
              <a:t>Support Vector Machine (SVM)</a:t>
            </a:r>
            <a:endParaRPr lang="en-IN" dirty="0"/>
          </a:p>
        </p:txBody>
      </p:sp>
      <p:pic>
        <p:nvPicPr>
          <p:cNvPr id="8" name="Picture 7">
            <a:extLst>
              <a:ext uri="{FF2B5EF4-FFF2-40B4-BE49-F238E27FC236}">
                <a16:creationId xmlns:a16="http://schemas.microsoft.com/office/drawing/2014/main" id="{E6089B43-51D3-4733-1C16-C3A27FD68B31}"/>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02976" y="2233584"/>
            <a:ext cx="1882588" cy="1195416"/>
          </a:xfrm>
          <a:prstGeom prst="rect">
            <a:avLst/>
          </a:prstGeom>
        </p:spPr>
      </p:pic>
      <p:pic>
        <p:nvPicPr>
          <p:cNvPr id="10" name="Picture 9">
            <a:extLst>
              <a:ext uri="{FF2B5EF4-FFF2-40B4-BE49-F238E27FC236}">
                <a16:creationId xmlns:a16="http://schemas.microsoft.com/office/drawing/2014/main" id="{0EDD15C5-188E-DE6A-6E9F-286114CFE66F}"/>
              </a:ext>
            </a:extLst>
          </p:cNvPr>
          <p:cNvPicPr>
            <a:picLocks noChangeAspect="1"/>
          </p:cNvPicPr>
          <p:nvPr/>
        </p:nvPicPr>
        <p:blipFill>
          <a:blip r:embed="rId4"/>
          <a:stretch>
            <a:fillRect/>
          </a:stretch>
        </p:blipFill>
        <p:spPr>
          <a:xfrm>
            <a:off x="5540187" y="2009658"/>
            <a:ext cx="5477435" cy="1973238"/>
          </a:xfrm>
          <a:prstGeom prst="rect">
            <a:avLst/>
          </a:prstGeom>
        </p:spPr>
      </p:pic>
      <p:sp>
        <p:nvSpPr>
          <p:cNvPr id="11" name="TextBox 10">
            <a:extLst>
              <a:ext uri="{FF2B5EF4-FFF2-40B4-BE49-F238E27FC236}">
                <a16:creationId xmlns:a16="http://schemas.microsoft.com/office/drawing/2014/main" id="{40D21CC6-B05E-17F3-82A1-627E9BFD79E0}"/>
              </a:ext>
            </a:extLst>
          </p:cNvPr>
          <p:cNvSpPr txBox="1"/>
          <p:nvPr/>
        </p:nvSpPr>
        <p:spPr>
          <a:xfrm>
            <a:off x="0" y="4430154"/>
            <a:ext cx="2303929" cy="923330"/>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AUC score :  0.5 </a:t>
            </a:r>
            <a:r>
              <a:rPr lang="en-IN" dirty="0">
                <a:solidFill>
                  <a:prstClr val="white"/>
                </a:solidFill>
                <a:latin typeface="Posterama" panose="020B0504020200020000" pitchFamily="34" charset="0"/>
                <a:ea typeface="微软雅黑"/>
                <a:cs typeface="Posterama" panose="020B0504020200020000" pitchFamily="34" charset="0"/>
              </a:rPr>
              <a:t> Model Moderate performance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3" name="TextBox 12">
            <a:extLst>
              <a:ext uri="{FF2B5EF4-FFF2-40B4-BE49-F238E27FC236}">
                <a16:creationId xmlns:a16="http://schemas.microsoft.com/office/drawing/2014/main" id="{E7CC0729-437C-8F45-D6B4-6301AF9D2BEF}"/>
              </a:ext>
            </a:extLst>
          </p:cNvPr>
          <p:cNvSpPr txBox="1"/>
          <p:nvPr/>
        </p:nvSpPr>
        <p:spPr>
          <a:xfrm>
            <a:off x="5540187" y="1556267"/>
            <a:ext cx="5208495" cy="369332"/>
          </a:xfrm>
          <a:prstGeom prst="rect">
            <a:avLst/>
          </a:prstGeom>
        </p:spPr>
        <p:txBody>
          <a:bodyPr wrap="square" rtlCol="0">
            <a:spAutoFit/>
          </a:bodyPr>
          <a:lstStyle/>
          <a:p>
            <a:pPr marL="0" indent="0" algn="ctr">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Classification report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4" name="TextBox 13">
            <a:extLst>
              <a:ext uri="{FF2B5EF4-FFF2-40B4-BE49-F238E27FC236}">
                <a16:creationId xmlns:a16="http://schemas.microsoft.com/office/drawing/2014/main" id="{26F7090E-D534-BC56-7E8B-5FA565B3D85E}"/>
              </a:ext>
            </a:extLst>
          </p:cNvPr>
          <p:cNvSpPr txBox="1"/>
          <p:nvPr/>
        </p:nvSpPr>
        <p:spPr>
          <a:xfrm>
            <a:off x="1506071" y="1470212"/>
            <a:ext cx="1604682" cy="646331"/>
          </a:xfrm>
          <a:prstGeom prst="rect">
            <a:avLst/>
          </a:prstGeom>
        </p:spPr>
        <p:txBody>
          <a:bodyPr wrap="square" rtlCol="0">
            <a:spAutoFit/>
          </a:bodyPr>
          <a:lstStyle/>
          <a:p>
            <a:pPr marL="0" indent="0" algn="ctr">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Confusion Matrix</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7" name="TextBox 16">
            <a:extLst>
              <a:ext uri="{FF2B5EF4-FFF2-40B4-BE49-F238E27FC236}">
                <a16:creationId xmlns:a16="http://schemas.microsoft.com/office/drawing/2014/main" id="{E13D52DF-6032-C94C-0815-EA1AE00799A1}"/>
              </a:ext>
            </a:extLst>
          </p:cNvPr>
          <p:cNvSpPr txBox="1"/>
          <p:nvPr/>
        </p:nvSpPr>
        <p:spPr>
          <a:xfrm>
            <a:off x="1999129" y="4430154"/>
            <a:ext cx="2967318" cy="923330"/>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Accuracy : 0.68 </a:t>
            </a:r>
          </a:p>
          <a:p>
            <a:pPr marL="0" indent="0" algn="ctr">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68% Test data where classify correctly</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8" name="TextBox 17">
            <a:extLst>
              <a:ext uri="{FF2B5EF4-FFF2-40B4-BE49-F238E27FC236}">
                <a16:creationId xmlns:a16="http://schemas.microsoft.com/office/drawing/2014/main" id="{9F46E6C3-F802-6FB9-A376-8C289CC0D493}"/>
              </a:ext>
            </a:extLst>
          </p:cNvPr>
          <p:cNvSpPr txBox="1"/>
          <p:nvPr/>
        </p:nvSpPr>
        <p:spPr>
          <a:xfrm>
            <a:off x="4141696" y="4470737"/>
            <a:ext cx="3254188" cy="923330"/>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F1 – Score</a:t>
            </a:r>
          </a:p>
          <a:p>
            <a:pPr marL="0" indent="0" algn="ctr">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0 for Absent</a:t>
            </a:r>
          </a:p>
          <a:p>
            <a:pPr marL="0" indent="0" algn="ctr">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0.81 for present</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9" name="TextBox 18">
            <a:extLst>
              <a:ext uri="{FF2B5EF4-FFF2-40B4-BE49-F238E27FC236}">
                <a16:creationId xmlns:a16="http://schemas.microsoft.com/office/drawing/2014/main" id="{9934ACA5-3F1E-A8DD-A46F-FB6A50559762}"/>
              </a:ext>
            </a:extLst>
          </p:cNvPr>
          <p:cNvSpPr txBox="1"/>
          <p:nvPr/>
        </p:nvSpPr>
        <p:spPr>
          <a:xfrm>
            <a:off x="8278904" y="4430154"/>
            <a:ext cx="3142131" cy="923330"/>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Imbalance of the data introduce instability in the model.</a:t>
            </a:r>
          </a:p>
        </p:txBody>
      </p:sp>
    </p:spTree>
    <p:extLst>
      <p:ext uri="{BB962C8B-B14F-4D97-AF65-F5344CB8AC3E}">
        <p14:creationId xmlns:p14="http://schemas.microsoft.com/office/powerpoint/2010/main" val="313161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4EDE-AC7C-76CB-88F1-8C02B49124C5}"/>
              </a:ext>
            </a:extLst>
          </p:cNvPr>
          <p:cNvSpPr>
            <a:spLocks noGrp="1"/>
          </p:cNvSpPr>
          <p:nvPr>
            <p:ph type="title"/>
          </p:nvPr>
        </p:nvSpPr>
        <p:spPr>
          <a:xfrm>
            <a:off x="341196" y="211062"/>
            <a:ext cx="10889796" cy="766603"/>
          </a:xfrm>
        </p:spPr>
        <p:txBody>
          <a:bodyPr/>
          <a:lstStyle/>
          <a:p>
            <a:r>
              <a:rPr lang="en-IN" sz="4800" b="0" i="0" dirty="0">
                <a:effectLst/>
                <a:latin typeface="Google Sans"/>
              </a:rPr>
              <a:t> k-nearest neighbour's algorithm (KNN)</a:t>
            </a:r>
            <a:endParaRPr lang="en-IN" sz="4800" dirty="0"/>
          </a:p>
        </p:txBody>
      </p:sp>
      <p:pic>
        <p:nvPicPr>
          <p:cNvPr id="6" name="Picture 5">
            <a:extLst>
              <a:ext uri="{FF2B5EF4-FFF2-40B4-BE49-F238E27FC236}">
                <a16:creationId xmlns:a16="http://schemas.microsoft.com/office/drawing/2014/main" id="{BF3396A7-BC47-A85F-60F9-D46C3E5297C3}"/>
              </a:ext>
            </a:extLst>
          </p:cNvPr>
          <p:cNvPicPr>
            <a:picLocks noChangeAspect="1"/>
          </p:cNvPicPr>
          <p:nvPr/>
        </p:nvPicPr>
        <p:blipFill>
          <a:blip r:embed="rId2"/>
          <a:stretch>
            <a:fillRect/>
          </a:stretch>
        </p:blipFill>
        <p:spPr>
          <a:xfrm>
            <a:off x="484632" y="977665"/>
            <a:ext cx="3939881" cy="2530059"/>
          </a:xfrm>
          <a:prstGeom prst="rect">
            <a:avLst/>
          </a:prstGeom>
        </p:spPr>
      </p:pic>
      <p:pic>
        <p:nvPicPr>
          <p:cNvPr id="8" name="Picture 7">
            <a:extLst>
              <a:ext uri="{FF2B5EF4-FFF2-40B4-BE49-F238E27FC236}">
                <a16:creationId xmlns:a16="http://schemas.microsoft.com/office/drawing/2014/main" id="{AA160686-3D79-52DA-F32F-54DE71694F64}"/>
              </a:ext>
            </a:extLst>
          </p:cNvPr>
          <p:cNvPicPr>
            <a:picLocks noChangeAspect="1"/>
          </p:cNvPicPr>
          <p:nvPr/>
        </p:nvPicPr>
        <p:blipFill>
          <a:blip r:embed="rId3"/>
          <a:stretch>
            <a:fillRect/>
          </a:stretch>
        </p:blipFill>
        <p:spPr>
          <a:xfrm>
            <a:off x="4599432" y="956845"/>
            <a:ext cx="5683086" cy="3613507"/>
          </a:xfrm>
          <a:prstGeom prst="rect">
            <a:avLst/>
          </a:prstGeom>
        </p:spPr>
      </p:pic>
      <p:pic>
        <p:nvPicPr>
          <p:cNvPr id="10" name="Picture 9">
            <a:extLst>
              <a:ext uri="{FF2B5EF4-FFF2-40B4-BE49-F238E27FC236}">
                <a16:creationId xmlns:a16="http://schemas.microsoft.com/office/drawing/2014/main" id="{B94FC550-B440-75D2-6E77-1E05CD4243A1}"/>
              </a:ext>
            </a:extLst>
          </p:cNvPr>
          <p:cNvPicPr>
            <a:picLocks noChangeAspect="1"/>
          </p:cNvPicPr>
          <p:nvPr/>
        </p:nvPicPr>
        <p:blipFill>
          <a:blip r:embed="rId4"/>
          <a:stretch>
            <a:fillRect/>
          </a:stretch>
        </p:blipFill>
        <p:spPr>
          <a:xfrm>
            <a:off x="450338" y="3718196"/>
            <a:ext cx="4008467" cy="2552921"/>
          </a:xfrm>
          <a:prstGeom prst="rect">
            <a:avLst/>
          </a:prstGeom>
        </p:spPr>
      </p:pic>
      <p:sp>
        <p:nvSpPr>
          <p:cNvPr id="11" name="TextBox 10">
            <a:extLst>
              <a:ext uri="{FF2B5EF4-FFF2-40B4-BE49-F238E27FC236}">
                <a16:creationId xmlns:a16="http://schemas.microsoft.com/office/drawing/2014/main" id="{8176A5FE-E740-B5F9-87EF-EA993A1E54E5}"/>
              </a:ext>
            </a:extLst>
          </p:cNvPr>
          <p:cNvSpPr txBox="1"/>
          <p:nvPr/>
        </p:nvSpPr>
        <p:spPr>
          <a:xfrm>
            <a:off x="4599432" y="4679576"/>
            <a:ext cx="5683086" cy="1754326"/>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KNN determines the class of data point by majority voting principle. </a:t>
            </a:r>
            <a:r>
              <a:rPr lang="en-IN" dirty="0">
                <a:solidFill>
                  <a:prstClr val="white"/>
                </a:solidFill>
                <a:latin typeface="Posterama" panose="020B0504020200020000" pitchFamily="34" charset="0"/>
                <a:ea typeface="微软雅黑"/>
                <a:cs typeface="Posterama" panose="020B0504020200020000" pitchFamily="34" charset="0"/>
              </a:rPr>
              <a:t>It is non- parametric ML algorithms.</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We use the above graph for how many K-values we get for classification.</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57558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F153-E222-9C82-873F-F84C38FCF0CE}"/>
              </a:ext>
            </a:extLst>
          </p:cNvPr>
          <p:cNvSpPr>
            <a:spLocks noGrp="1"/>
          </p:cNvSpPr>
          <p:nvPr>
            <p:ph type="title"/>
          </p:nvPr>
        </p:nvSpPr>
        <p:spPr/>
        <p:txBody>
          <a:bodyPr/>
          <a:lstStyle/>
          <a:p>
            <a:r>
              <a:rPr lang="en-IN" dirty="0"/>
              <a:t>XGBoost Algorithm</a:t>
            </a:r>
          </a:p>
        </p:txBody>
      </p:sp>
      <p:sp>
        <p:nvSpPr>
          <p:cNvPr id="4" name="Footer Placeholder 3">
            <a:extLst>
              <a:ext uri="{FF2B5EF4-FFF2-40B4-BE49-F238E27FC236}">
                <a16:creationId xmlns:a16="http://schemas.microsoft.com/office/drawing/2014/main" id="{DE23EA86-9058-C4C0-0A61-432B23F2B72C}"/>
              </a:ext>
            </a:extLst>
          </p:cNvPr>
          <p:cNvSpPr>
            <a:spLocks noGrp="1"/>
          </p:cNvSpPr>
          <p:nvPr>
            <p:ph type="ftr" sz="quarter" idx="28"/>
          </p:nvPr>
        </p:nvSpPr>
        <p:spPr/>
        <p:txBody>
          <a:bodyPr/>
          <a:lstStyle/>
          <a:p>
            <a:r>
              <a:rPr lang="en-US" noProof="0"/>
              <a:t>Presentation Title</a:t>
            </a:r>
            <a:endParaRPr lang="en-US" noProof="0" dirty="0"/>
          </a:p>
        </p:txBody>
      </p:sp>
      <p:pic>
        <p:nvPicPr>
          <p:cNvPr id="6" name="Picture 5">
            <a:extLst>
              <a:ext uri="{FF2B5EF4-FFF2-40B4-BE49-F238E27FC236}">
                <a16:creationId xmlns:a16="http://schemas.microsoft.com/office/drawing/2014/main" id="{A087BC9A-A0AB-8D26-410E-773AF49C073F}"/>
              </a:ext>
            </a:extLst>
          </p:cNvPr>
          <p:cNvPicPr>
            <a:picLocks noChangeAspect="1"/>
          </p:cNvPicPr>
          <p:nvPr/>
        </p:nvPicPr>
        <p:blipFill>
          <a:blip r:embed="rId2"/>
          <a:stretch>
            <a:fillRect/>
          </a:stretch>
        </p:blipFill>
        <p:spPr>
          <a:xfrm>
            <a:off x="676435" y="1622510"/>
            <a:ext cx="5093604" cy="3139320"/>
          </a:xfrm>
          <a:prstGeom prst="rect">
            <a:avLst/>
          </a:prstGeom>
        </p:spPr>
      </p:pic>
      <p:sp>
        <p:nvSpPr>
          <p:cNvPr id="7" name="TextBox 6">
            <a:extLst>
              <a:ext uri="{FF2B5EF4-FFF2-40B4-BE49-F238E27FC236}">
                <a16:creationId xmlns:a16="http://schemas.microsoft.com/office/drawing/2014/main" id="{7FAE273D-3171-2A68-2B4B-978D0BB3D27E}"/>
              </a:ext>
            </a:extLst>
          </p:cNvPr>
          <p:cNvSpPr txBox="1"/>
          <p:nvPr/>
        </p:nvSpPr>
        <p:spPr>
          <a:xfrm>
            <a:off x="6421963" y="1613545"/>
            <a:ext cx="4661648" cy="3139321"/>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Provide accurate results and a highly –scalable training method that avoids overfitting</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It is boosting algorithm so its very sensitive to outliers.</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It can sometimes struggle with imbalance dataset.</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458892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Mobile phone">
                <a:extLst>
                  <a:ext uri="{FF2B5EF4-FFF2-40B4-BE49-F238E27FC236}">
                    <a16:creationId xmlns:a16="http://schemas.microsoft.com/office/drawing/2014/main" id="{6ED4A68E-8A49-ACF5-4AFC-94F45D2891A3}"/>
                  </a:ext>
                </a:extLst>
              </p:cNvPr>
              <p:cNvGraphicFramePr>
                <a:graphicFrameLocks noChangeAspect="1"/>
              </p:cNvGraphicFramePr>
              <p:nvPr>
                <p:extLst>
                  <p:ext uri="{D42A27DB-BD31-4B8C-83A1-F6EECF244321}">
                    <p14:modId xmlns:p14="http://schemas.microsoft.com/office/powerpoint/2010/main" val="3329781643"/>
                  </p:ext>
                </p:extLst>
              </p:nvPr>
            </p:nvGraphicFramePr>
            <p:xfrm rot="16200000">
              <a:off x="1797728" y="-3084992"/>
              <a:ext cx="8939813" cy="12659557"/>
            </p:xfrm>
            <a:graphic>
              <a:graphicData uri="http://schemas.microsoft.com/office/drawing/2017/model3d">
                <am3d:model3d r:embed="rId2">
                  <am3d:spPr>
                    <a:xfrm rot="16200000">
                      <a:off x="0" y="0"/>
                      <a:ext cx="8939813" cy="12659557"/>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350143" ay="119807" az="12240"/>
                    <am3d:postTrans dx="0" dy="0" dz="0"/>
                  </am3d:trans>
                  <am3d:raster rName="Office3DRenderer" rVer="16.0.8326">
                    <am3d:blip r:embed="rId3"/>
                  </am3d:raster>
                  <am3d:objViewport viewportSz="145762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obile phone">
                <a:extLst>
                  <a:ext uri="{FF2B5EF4-FFF2-40B4-BE49-F238E27FC236}">
                    <a16:creationId xmlns:a16="http://schemas.microsoft.com/office/drawing/2014/main" id="{6ED4A68E-8A49-ACF5-4AFC-94F45D2891A3}"/>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797728" y="-3084992"/>
                <a:ext cx="8939813" cy="12659557"/>
              </a:xfrm>
              <a:prstGeom prst="rect">
                <a:avLst/>
              </a:prstGeom>
            </p:spPr>
          </p:pic>
        </mc:Fallback>
      </mc:AlternateContent>
      <p:sp>
        <p:nvSpPr>
          <p:cNvPr id="5" name="Rectangle 4">
            <a:extLst>
              <a:ext uri="{FF2B5EF4-FFF2-40B4-BE49-F238E27FC236}">
                <a16:creationId xmlns:a16="http://schemas.microsoft.com/office/drawing/2014/main" id="{E2B96EF8-C1BB-D494-F7CE-B6F4F81ED526}"/>
              </a:ext>
            </a:extLst>
          </p:cNvPr>
          <p:cNvSpPr/>
          <p:nvPr/>
        </p:nvSpPr>
        <p:spPr>
          <a:xfrm>
            <a:off x="1331649" y="692459"/>
            <a:ext cx="9960746" cy="5157927"/>
          </a:xfrm>
          <a:custGeom>
            <a:avLst/>
            <a:gdLst>
              <a:gd name="connsiteX0" fmla="*/ 0 w 9925235"/>
              <a:gd name="connsiteY0" fmla="*/ 0 h 4998128"/>
              <a:gd name="connsiteX1" fmla="*/ 9925235 w 9925235"/>
              <a:gd name="connsiteY1" fmla="*/ 0 h 4998128"/>
              <a:gd name="connsiteX2" fmla="*/ 9925235 w 9925235"/>
              <a:gd name="connsiteY2" fmla="*/ 4998128 h 4998128"/>
              <a:gd name="connsiteX3" fmla="*/ 0 w 9925235"/>
              <a:gd name="connsiteY3" fmla="*/ 4998128 h 4998128"/>
              <a:gd name="connsiteX4" fmla="*/ 0 w 9925235"/>
              <a:gd name="connsiteY4" fmla="*/ 0 h 4998128"/>
              <a:gd name="connsiteX0" fmla="*/ 8878 w 9934113"/>
              <a:gd name="connsiteY0" fmla="*/ 0 h 5140171"/>
              <a:gd name="connsiteX1" fmla="*/ 9934113 w 9934113"/>
              <a:gd name="connsiteY1" fmla="*/ 0 h 5140171"/>
              <a:gd name="connsiteX2" fmla="*/ 9934113 w 9934113"/>
              <a:gd name="connsiteY2" fmla="*/ 4998128 h 5140171"/>
              <a:gd name="connsiteX3" fmla="*/ 0 w 9934113"/>
              <a:gd name="connsiteY3" fmla="*/ 5140171 h 5140171"/>
              <a:gd name="connsiteX4" fmla="*/ 8878 w 9934113"/>
              <a:gd name="connsiteY4" fmla="*/ 0 h 5140171"/>
              <a:gd name="connsiteX0" fmla="*/ 35511 w 9960746"/>
              <a:gd name="connsiteY0" fmla="*/ 0 h 5157927"/>
              <a:gd name="connsiteX1" fmla="*/ 9960746 w 9960746"/>
              <a:gd name="connsiteY1" fmla="*/ 0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951869 w 9960746"/>
              <a:gd name="connsiteY1" fmla="*/ 88777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863093 w 9960746"/>
              <a:gd name="connsiteY1" fmla="*/ 177554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783194 w 9960746"/>
              <a:gd name="connsiteY1" fmla="*/ 275208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907481 w 9960746"/>
              <a:gd name="connsiteY1" fmla="*/ 150921 h 5157927"/>
              <a:gd name="connsiteX2" fmla="*/ 9960746 w 9960746"/>
              <a:gd name="connsiteY2" fmla="*/ 4998128 h 5157927"/>
              <a:gd name="connsiteX3" fmla="*/ 0 w 9960746"/>
              <a:gd name="connsiteY3" fmla="*/ 5157927 h 5157927"/>
              <a:gd name="connsiteX4" fmla="*/ 35511 w 9960746"/>
              <a:gd name="connsiteY4" fmla="*/ 0 h 515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0746" h="5157927">
                <a:moveTo>
                  <a:pt x="35511" y="0"/>
                </a:moveTo>
                <a:lnTo>
                  <a:pt x="9907481" y="150921"/>
                </a:lnTo>
                <a:lnTo>
                  <a:pt x="9960746" y="4998128"/>
                </a:lnTo>
                <a:lnTo>
                  <a:pt x="0" y="5157927"/>
                </a:lnTo>
                <a:cubicBezTo>
                  <a:pt x="2959" y="3444537"/>
                  <a:pt x="32552" y="1713390"/>
                  <a:pt x="35511" y="0"/>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E4DD7BBA-2220-8DDF-188F-E807CE0B2A6A}"/>
              </a:ext>
            </a:extLst>
          </p:cNvPr>
          <p:cNvSpPr txBox="1"/>
          <p:nvPr/>
        </p:nvSpPr>
        <p:spPr>
          <a:xfrm>
            <a:off x="1615735" y="1162975"/>
            <a:ext cx="9303798" cy="3816429"/>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INTRODUCTION  </a:t>
            </a: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In today's digital age, mobile devices have become an integral part of our daily lives, profoundly influencing various aspects of human behavior and social interactions.</a:t>
            </a:r>
          </a:p>
          <a:p>
            <a:r>
              <a:rPr lang="en-US" sz="2400" dirty="0">
                <a:latin typeface="Times New Roman" panose="02020603050405020304" pitchFamily="18" charset="0"/>
                <a:cs typeface="Times New Roman" panose="02020603050405020304" pitchFamily="18" charset="0"/>
              </a:rPr>
              <a:t>       This increased reliance on mobile devices has raised concerns about the potential negative impacts on individuals' well-being and mental health. One of the emerging phenomena associated with excessive smartphone usage is nomophobia, which refers to the fear of being without one's mobile phone.</a:t>
            </a:r>
          </a:p>
          <a:p>
            <a:endParaRPr lang="en-IN" dirty="0"/>
          </a:p>
        </p:txBody>
      </p:sp>
    </p:spTree>
    <p:extLst>
      <p:ext uri="{BB962C8B-B14F-4D97-AF65-F5344CB8AC3E}">
        <p14:creationId xmlns:p14="http://schemas.microsoft.com/office/powerpoint/2010/main" val="2847009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42C24-E298-82B3-7523-5E9CB115E6CA}"/>
              </a:ext>
            </a:extLst>
          </p:cNvPr>
          <p:cNvSpPr>
            <a:spLocks noGrp="1"/>
          </p:cNvSpPr>
          <p:nvPr>
            <p:ph type="title"/>
          </p:nvPr>
        </p:nvSpPr>
        <p:spPr/>
        <p:txBody>
          <a:bodyPr/>
          <a:lstStyle/>
          <a:p>
            <a:r>
              <a:rPr lang="en-IN" dirty="0"/>
              <a:t>Ridge Classifier Algorithm</a:t>
            </a:r>
          </a:p>
        </p:txBody>
      </p:sp>
      <p:sp>
        <p:nvSpPr>
          <p:cNvPr id="4" name="Footer Placeholder 3">
            <a:extLst>
              <a:ext uri="{FF2B5EF4-FFF2-40B4-BE49-F238E27FC236}">
                <a16:creationId xmlns:a16="http://schemas.microsoft.com/office/drawing/2014/main" id="{E2DAA645-7D19-A371-CE24-89F944DC28AD}"/>
              </a:ext>
            </a:extLst>
          </p:cNvPr>
          <p:cNvSpPr>
            <a:spLocks noGrp="1"/>
          </p:cNvSpPr>
          <p:nvPr>
            <p:ph type="ftr" sz="quarter" idx="28"/>
          </p:nvPr>
        </p:nvSpPr>
        <p:spPr/>
        <p:txBody>
          <a:bodyPr/>
          <a:lstStyle/>
          <a:p>
            <a:r>
              <a:rPr lang="en-US" noProof="0"/>
              <a:t>Presentation Title</a:t>
            </a:r>
            <a:endParaRPr lang="en-US" noProof="0" dirty="0"/>
          </a:p>
        </p:txBody>
      </p:sp>
      <p:pic>
        <p:nvPicPr>
          <p:cNvPr id="6" name="Picture 5">
            <a:extLst>
              <a:ext uri="{FF2B5EF4-FFF2-40B4-BE49-F238E27FC236}">
                <a16:creationId xmlns:a16="http://schemas.microsoft.com/office/drawing/2014/main" id="{F622970E-6166-8B19-7758-6E27C5DCC9E0}"/>
              </a:ext>
            </a:extLst>
          </p:cNvPr>
          <p:cNvPicPr>
            <a:picLocks noChangeAspect="1"/>
          </p:cNvPicPr>
          <p:nvPr/>
        </p:nvPicPr>
        <p:blipFill>
          <a:blip r:embed="rId2"/>
          <a:stretch>
            <a:fillRect/>
          </a:stretch>
        </p:blipFill>
        <p:spPr>
          <a:xfrm>
            <a:off x="735330" y="1900518"/>
            <a:ext cx="4643493" cy="2814917"/>
          </a:xfrm>
          <a:prstGeom prst="rect">
            <a:avLst/>
          </a:prstGeom>
        </p:spPr>
      </p:pic>
      <p:sp>
        <p:nvSpPr>
          <p:cNvPr id="7" name="TextBox 6">
            <a:extLst>
              <a:ext uri="{FF2B5EF4-FFF2-40B4-BE49-F238E27FC236}">
                <a16:creationId xmlns:a16="http://schemas.microsoft.com/office/drawing/2014/main" id="{31431458-4EA6-C6A4-24FB-DCE907FB084F}"/>
              </a:ext>
            </a:extLst>
          </p:cNvPr>
          <p:cNvSpPr txBox="1"/>
          <p:nvPr/>
        </p:nvSpPr>
        <p:spPr>
          <a:xfrm>
            <a:off x="6436659" y="1828800"/>
            <a:ext cx="5118847" cy="3970318"/>
          </a:xfrm>
          <a:prstGeom prst="rect">
            <a:avLst/>
          </a:prstGeom>
        </p:spPr>
        <p:txBody>
          <a:bodyPr wrap="square" rtlCol="0">
            <a:spAutoFit/>
          </a:bodyPr>
          <a:lstStyle/>
          <a:p>
            <a:pPr marL="0" indent="0" algn="ctr">
              <a:lnSpc>
                <a:spcPct val="100000"/>
              </a:lnSpc>
              <a:spcBef>
                <a:spcPts val="0"/>
              </a:spcBef>
              <a:buFontTx/>
              <a:buNone/>
            </a:pPr>
            <a:r>
              <a:rPr lang="en-US" b="0" i="0" dirty="0">
                <a:solidFill>
                  <a:schemeClr val="bg1"/>
                </a:solidFill>
                <a:effectLst/>
                <a:latin typeface="Google Sans"/>
              </a:rPr>
              <a:t>ridge classification is a technique used to analyze linear discriminant models</a:t>
            </a:r>
          </a:p>
          <a:p>
            <a:pPr marL="0" indent="0" algn="ctr">
              <a:lnSpc>
                <a:spcPct val="100000"/>
              </a:lnSpc>
              <a:spcBef>
                <a:spcPts val="0"/>
              </a:spcBef>
              <a:buFontTx/>
              <a:buNone/>
            </a:pPr>
            <a:endParaRPr lang="en-US" dirty="0">
              <a:solidFill>
                <a:schemeClr val="bg1"/>
              </a:solidFill>
              <a:latin typeface="Google Sans"/>
            </a:endParaRPr>
          </a:p>
          <a:p>
            <a:pPr marL="0" indent="0" algn="ctr">
              <a:lnSpc>
                <a:spcPct val="100000"/>
              </a:lnSpc>
              <a:spcBef>
                <a:spcPts val="0"/>
              </a:spcBef>
              <a:buFontTx/>
              <a:buNone/>
            </a:pPr>
            <a:r>
              <a:rPr lang="en-US" b="0" i="0" dirty="0">
                <a:solidFill>
                  <a:schemeClr val="bg1"/>
                </a:solidFill>
                <a:effectLst/>
                <a:latin typeface="Google Sans"/>
              </a:rPr>
              <a:t>Converts the target variable into +1 and -1 appropriately</a:t>
            </a:r>
          </a:p>
          <a:p>
            <a:pPr marL="0" indent="0" algn="ctr">
              <a:lnSpc>
                <a:spcPct val="100000"/>
              </a:lnSpc>
              <a:spcBef>
                <a:spcPts val="0"/>
              </a:spcBef>
              <a:buFontTx/>
              <a:buNone/>
            </a:pPr>
            <a:endParaRPr lang="en-US" b="0" i="0" dirty="0">
              <a:solidFill>
                <a:schemeClr val="bg1"/>
              </a:solidFill>
              <a:effectLst/>
              <a:latin typeface="Google Sans"/>
            </a:endParaRPr>
          </a:p>
          <a:p>
            <a:pPr marL="0" indent="0" algn="ctr">
              <a:lnSpc>
                <a:spcPct val="100000"/>
              </a:lnSpc>
              <a:spcBef>
                <a:spcPts val="0"/>
              </a:spcBef>
              <a:buFontTx/>
              <a:buNone/>
            </a:pPr>
            <a:r>
              <a:rPr lang="en-US" b="0" i="0" dirty="0">
                <a:solidFill>
                  <a:schemeClr val="bg1"/>
                </a:solidFill>
                <a:effectLst/>
                <a:latin typeface="Google Sans"/>
              </a:rPr>
              <a:t>Train a Ridge model with loss function as mean square loss with L2 regularization (ridge) as penalty term</a:t>
            </a:r>
          </a:p>
          <a:p>
            <a:pPr marL="0" indent="0" algn="ctr">
              <a:lnSpc>
                <a:spcPct val="100000"/>
              </a:lnSpc>
              <a:spcBef>
                <a:spcPts val="0"/>
              </a:spcBef>
              <a:buFontTx/>
              <a:buNone/>
            </a:pPr>
            <a:endParaRPr lang="en-US" b="0" i="0" dirty="0">
              <a:solidFill>
                <a:schemeClr val="bg1"/>
              </a:solidFill>
              <a:effectLst/>
              <a:latin typeface="Google Sans"/>
            </a:endParaRPr>
          </a:p>
          <a:p>
            <a:pPr marL="0" indent="0" algn="ctr">
              <a:lnSpc>
                <a:spcPct val="100000"/>
              </a:lnSpc>
              <a:spcBef>
                <a:spcPts val="0"/>
              </a:spcBef>
              <a:buFontTx/>
              <a:buNone/>
            </a:pPr>
            <a:r>
              <a:rPr lang="en-US" b="0" i="0" dirty="0">
                <a:solidFill>
                  <a:schemeClr val="bg1"/>
                </a:solidFill>
                <a:effectLst/>
                <a:latin typeface="Google Sans"/>
              </a:rPr>
              <a:t>During prediction, if the predicted value is less than 0, it predicted class label is -1 otherwise the predicted class label is +1.</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927010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8D82-7A2B-1466-FB74-DF8811E349E5}"/>
              </a:ext>
            </a:extLst>
          </p:cNvPr>
          <p:cNvSpPr>
            <a:spLocks noGrp="1"/>
          </p:cNvSpPr>
          <p:nvPr>
            <p:ph type="title"/>
          </p:nvPr>
        </p:nvSpPr>
        <p:spPr/>
        <p:txBody>
          <a:bodyPr/>
          <a:lstStyle/>
          <a:p>
            <a:r>
              <a:rPr lang="en-IN" dirty="0"/>
              <a:t>Decision Tree </a:t>
            </a:r>
          </a:p>
        </p:txBody>
      </p:sp>
      <p:sp>
        <p:nvSpPr>
          <p:cNvPr id="7" name="TextBox 6">
            <a:extLst>
              <a:ext uri="{FF2B5EF4-FFF2-40B4-BE49-F238E27FC236}">
                <a16:creationId xmlns:a16="http://schemas.microsoft.com/office/drawing/2014/main" id="{D6CD6FB8-5F25-766B-B188-C33F88F1E390}"/>
              </a:ext>
            </a:extLst>
          </p:cNvPr>
          <p:cNvSpPr txBox="1"/>
          <p:nvPr/>
        </p:nvSpPr>
        <p:spPr>
          <a:xfrm>
            <a:off x="6393599" y="1622510"/>
            <a:ext cx="5129890" cy="4247317"/>
          </a:xfrm>
          <a:prstGeom prst="rect">
            <a:avLst/>
          </a:prstGeom>
        </p:spPr>
        <p:txBody>
          <a:bodyPr wrap="square" rtlCol="0">
            <a:spAutoFit/>
          </a:bodyPr>
          <a:lstStyle/>
          <a:p>
            <a:pPr marL="0" indent="0" algn="ctr">
              <a:lnSpc>
                <a:spcPct val="100000"/>
              </a:lnSpc>
              <a:spcBef>
                <a:spcPts val="0"/>
              </a:spcBef>
              <a:buFontTx/>
              <a:buNone/>
            </a:pPr>
            <a:r>
              <a:rPr lang="en-US" b="0" i="0" dirty="0">
                <a:solidFill>
                  <a:schemeClr val="bg1"/>
                </a:solidFill>
                <a:effectLst/>
                <a:latin typeface="Google Sans"/>
              </a:rPr>
              <a:t>A decision tree is a non-parametric supervised learning algorithm, which is utilized for both classification and regression</a:t>
            </a:r>
          </a:p>
          <a:p>
            <a:pPr marL="0" indent="0" algn="ctr">
              <a:lnSpc>
                <a:spcPct val="100000"/>
              </a:lnSpc>
              <a:spcBef>
                <a:spcPts val="0"/>
              </a:spcBef>
              <a:buFontTx/>
              <a:buNone/>
            </a:pPr>
            <a:endParaRPr lang="en-US" sz="1800" dirty="0">
              <a:solidFill>
                <a:schemeClr val="bg1"/>
              </a:solidFill>
              <a:latin typeface="Google Sans"/>
              <a:ea typeface="微软雅黑"/>
              <a:cs typeface="Posterama" panose="020B0504020200020000" pitchFamily="34" charset="0"/>
            </a:endParaRPr>
          </a:p>
          <a:p>
            <a:pPr marL="0" indent="0" algn="ctr">
              <a:lnSpc>
                <a:spcPct val="100000"/>
              </a:lnSpc>
              <a:spcBef>
                <a:spcPts val="0"/>
              </a:spcBef>
              <a:buFontTx/>
              <a:buNone/>
            </a:pPr>
            <a:r>
              <a:rPr lang="en-US" b="0" i="0" dirty="0">
                <a:solidFill>
                  <a:schemeClr val="bg1"/>
                </a:solidFill>
                <a:effectLst/>
                <a:latin typeface="Google Sans"/>
              </a:rPr>
              <a:t>a decision tree generally needs overfitting of data. In the overfitting problem, there is a very high variance in output which leads to many errors in the final estimation and can show highly inaccuracy in the output.</a:t>
            </a:r>
            <a:endParaRPr lang="en-US" sz="1800" dirty="0">
              <a:solidFill>
                <a:schemeClr val="bg1"/>
              </a:solidFill>
              <a:latin typeface="Google Sans"/>
              <a:ea typeface="微软雅黑"/>
              <a:cs typeface="Posterama" panose="020B0504020200020000" pitchFamily="34" charset="0"/>
            </a:endParaRPr>
          </a:p>
          <a:p>
            <a:pPr marL="0" indent="0" algn="ctr">
              <a:lnSpc>
                <a:spcPct val="100000"/>
              </a:lnSpc>
              <a:spcBef>
                <a:spcPts val="0"/>
              </a:spcBef>
              <a:buFontTx/>
              <a:buNone/>
            </a:pPr>
            <a:endParaRPr lang="en-US" sz="1800" dirty="0">
              <a:solidFill>
                <a:srgbClr val="E2EEFF"/>
              </a:solidFill>
              <a:latin typeface="Google Sans"/>
              <a:ea typeface="微软雅黑"/>
              <a:cs typeface="Posterama" panose="020B0504020200020000" pitchFamily="34" charset="0"/>
            </a:endParaRPr>
          </a:p>
          <a:p>
            <a:pPr marL="0" indent="0" algn="ctr">
              <a:lnSpc>
                <a:spcPct val="100000"/>
              </a:lnSpc>
              <a:spcBef>
                <a:spcPts val="0"/>
              </a:spcBef>
              <a:buFontTx/>
              <a:buNone/>
            </a:pPr>
            <a:r>
              <a:rPr lang="en-US" dirty="0">
                <a:solidFill>
                  <a:srgbClr val="E2EEFF"/>
                </a:solidFill>
                <a:latin typeface="Google Sans"/>
                <a:ea typeface="微软雅黑"/>
                <a:cs typeface="Posterama" panose="020B0504020200020000" pitchFamily="34" charset="0"/>
              </a:rPr>
              <a:t>Here , we can see on classification report.</a:t>
            </a:r>
          </a:p>
          <a:p>
            <a:pPr marL="0" indent="0" algn="ctr">
              <a:lnSpc>
                <a:spcPct val="100000"/>
              </a:lnSpc>
              <a:spcBef>
                <a:spcPts val="0"/>
              </a:spcBef>
              <a:buFontTx/>
              <a:buNone/>
            </a:pPr>
            <a:r>
              <a:rPr lang="en-US" dirty="0">
                <a:solidFill>
                  <a:srgbClr val="E2EEFF"/>
                </a:solidFill>
                <a:latin typeface="Google Sans"/>
                <a:ea typeface="微软雅黑"/>
                <a:cs typeface="Posterama" panose="020B0504020200020000" pitchFamily="34" charset="0"/>
              </a:rPr>
              <a:t>The AUC Score is 0.54. basically if AUC score is smaller then 0.5 model is not perform well. </a:t>
            </a:r>
          </a:p>
          <a:p>
            <a:pPr marL="0" indent="0" algn="ctr">
              <a:lnSpc>
                <a:spcPct val="100000"/>
              </a:lnSpc>
              <a:spcBef>
                <a:spcPts val="0"/>
              </a:spcBef>
              <a:buFontTx/>
              <a:buNone/>
            </a:pPr>
            <a:r>
              <a:rPr lang="en-US" dirty="0">
                <a:solidFill>
                  <a:srgbClr val="E2EEFF"/>
                </a:solidFill>
                <a:latin typeface="Google Sans"/>
                <a:ea typeface="微软雅黑"/>
                <a:cs typeface="Posterama" panose="020B0504020200020000" pitchFamily="34" charset="0"/>
              </a:rPr>
              <a:t>Accuracy of the model is also getting low. </a:t>
            </a:r>
            <a:endParaRPr lang="en-US" sz="1800" dirty="0">
              <a:solidFill>
                <a:srgbClr val="E2EEFF"/>
              </a:solidFill>
              <a:latin typeface="Google Sans"/>
              <a:ea typeface="微软雅黑"/>
              <a:cs typeface="Posterama" panose="020B0504020200020000"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4920ED00-ACC2-9E60-4628-F246B3FAA226}"/>
              </a:ext>
            </a:extLst>
          </p:cNvPr>
          <p:cNvPicPr>
            <a:picLocks noChangeAspect="1"/>
          </p:cNvPicPr>
          <p:nvPr/>
        </p:nvPicPr>
        <p:blipFill>
          <a:blip r:embed="rId2"/>
          <a:stretch>
            <a:fillRect/>
          </a:stretch>
        </p:blipFill>
        <p:spPr>
          <a:xfrm>
            <a:off x="587829" y="1791902"/>
            <a:ext cx="5700329" cy="3174545"/>
          </a:xfrm>
          <a:prstGeom prst="rect">
            <a:avLst/>
          </a:prstGeom>
        </p:spPr>
      </p:pic>
    </p:spTree>
    <p:extLst>
      <p:ext uri="{BB962C8B-B14F-4D97-AF65-F5344CB8AC3E}">
        <p14:creationId xmlns:p14="http://schemas.microsoft.com/office/powerpoint/2010/main" val="3288097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6F4D-1929-A1E4-0171-B12F66A4E8CD}"/>
              </a:ext>
            </a:extLst>
          </p:cNvPr>
          <p:cNvSpPr>
            <a:spLocks noGrp="1"/>
          </p:cNvSpPr>
          <p:nvPr>
            <p:ph type="title"/>
          </p:nvPr>
        </p:nvSpPr>
        <p:spPr/>
        <p:txBody>
          <a:bodyPr/>
          <a:lstStyle/>
          <a:p>
            <a:r>
              <a:rPr lang="en-IN" dirty="0"/>
              <a:t>Random Forest Algorithm </a:t>
            </a:r>
          </a:p>
        </p:txBody>
      </p:sp>
      <p:sp>
        <p:nvSpPr>
          <p:cNvPr id="7" name="TextBox 6">
            <a:extLst>
              <a:ext uri="{FF2B5EF4-FFF2-40B4-BE49-F238E27FC236}">
                <a16:creationId xmlns:a16="http://schemas.microsoft.com/office/drawing/2014/main" id="{6B0C180C-B86E-6B88-BD1F-6F0103664BE3}"/>
              </a:ext>
            </a:extLst>
          </p:cNvPr>
          <p:cNvSpPr txBox="1"/>
          <p:nvPr/>
        </p:nvSpPr>
        <p:spPr>
          <a:xfrm>
            <a:off x="6804212" y="618463"/>
            <a:ext cx="4231341" cy="6740307"/>
          </a:xfrm>
          <a:prstGeom prst="rect">
            <a:avLst/>
          </a:prstGeom>
        </p:spPr>
        <p:txBody>
          <a:bodyPr wrap="square" rtlCol="0">
            <a:spAutoFit/>
          </a:bodyPr>
          <a:lstStyle/>
          <a:p>
            <a:pPr marL="0" indent="0" algn="ctr">
              <a:lnSpc>
                <a:spcPct val="100000"/>
              </a:lnSpc>
              <a:spcBef>
                <a:spcPts val="0"/>
              </a:spcBef>
              <a:buFontTx/>
              <a:buNone/>
            </a:pPr>
            <a:r>
              <a:rPr lang="en-US" b="0" i="0" dirty="0">
                <a:solidFill>
                  <a:schemeClr val="bg1"/>
                </a:solidFill>
                <a:effectLst/>
                <a:latin typeface="Google Sans"/>
              </a:rPr>
              <a:t>Random forest is a commonly-used machine learning algorithm which combines the output of multiple decision trees to reach a single result.</a:t>
            </a:r>
          </a:p>
          <a:p>
            <a:pPr marL="0" indent="0" algn="ctr">
              <a:lnSpc>
                <a:spcPct val="100000"/>
              </a:lnSpc>
              <a:spcBef>
                <a:spcPts val="0"/>
              </a:spcBef>
              <a:buFontTx/>
              <a:buNone/>
            </a:pPr>
            <a:endParaRPr lang="en-US" dirty="0">
              <a:solidFill>
                <a:schemeClr val="bg1"/>
              </a:solidFill>
              <a:latin typeface="Google Sans"/>
            </a:endParaRPr>
          </a:p>
          <a:p>
            <a:pPr marL="0" indent="0" algn="ctr">
              <a:lnSpc>
                <a:spcPct val="100000"/>
              </a:lnSpc>
              <a:spcBef>
                <a:spcPts val="0"/>
              </a:spcBef>
              <a:buFontTx/>
              <a:buNone/>
            </a:pPr>
            <a:r>
              <a:rPr lang="en-US" b="0" i="0" dirty="0">
                <a:solidFill>
                  <a:srgbClr val="E2EEFF"/>
                </a:solidFill>
                <a:effectLst/>
                <a:latin typeface="Google Sans"/>
              </a:rPr>
              <a:t>Random Forest grows multiple decision trees which are merged together for a more accurate prediction.</a:t>
            </a:r>
          </a:p>
          <a:p>
            <a:pPr marL="0" indent="0" algn="ctr">
              <a:lnSpc>
                <a:spcPct val="100000"/>
              </a:lnSpc>
              <a:spcBef>
                <a:spcPts val="0"/>
              </a:spcBef>
              <a:buFontTx/>
              <a:buNone/>
            </a:pPr>
            <a:endParaRPr lang="en-US" b="0" i="0" dirty="0">
              <a:solidFill>
                <a:srgbClr val="E2EEFF"/>
              </a:solidFill>
              <a:effectLst/>
              <a:latin typeface="Google Sans"/>
            </a:endParaRPr>
          </a:p>
          <a:p>
            <a:pPr marL="0" indent="0" algn="ctr">
              <a:lnSpc>
                <a:spcPct val="100000"/>
              </a:lnSpc>
              <a:spcBef>
                <a:spcPts val="0"/>
              </a:spcBef>
              <a:buFontTx/>
              <a:buNone/>
            </a:pPr>
            <a:r>
              <a:rPr lang="en-IN" b="0" i="0" dirty="0">
                <a:solidFill>
                  <a:srgbClr val="E8EAED"/>
                </a:solidFill>
                <a:effectLst/>
                <a:latin typeface="Google Sans"/>
              </a:rPr>
              <a:t>Random Forest reduces overfitting and </a:t>
            </a:r>
            <a:r>
              <a:rPr lang="en-US" b="0" i="0" dirty="0">
                <a:solidFill>
                  <a:srgbClr val="E8EAED"/>
                </a:solidFill>
                <a:effectLst/>
                <a:latin typeface="Google Sans"/>
              </a:rPr>
              <a:t>s less sensitive to noise and outliers in the data.</a:t>
            </a:r>
          </a:p>
          <a:p>
            <a:pPr marL="0" indent="0" algn="ctr">
              <a:lnSpc>
                <a:spcPct val="100000"/>
              </a:lnSpc>
              <a:spcBef>
                <a:spcPts val="0"/>
              </a:spcBef>
              <a:buFontTx/>
              <a:buNone/>
            </a:pPr>
            <a:endParaRPr lang="en-US" dirty="0">
              <a:solidFill>
                <a:srgbClr val="E8EAED"/>
              </a:solidFill>
              <a:latin typeface="Google Sans"/>
            </a:endParaRPr>
          </a:p>
          <a:p>
            <a:pPr marL="0" indent="0" algn="ctr">
              <a:lnSpc>
                <a:spcPct val="100000"/>
              </a:lnSpc>
              <a:spcBef>
                <a:spcPts val="0"/>
              </a:spcBef>
              <a:buFontTx/>
              <a:buNone/>
            </a:pPr>
            <a:r>
              <a:rPr lang="en-US" dirty="0">
                <a:solidFill>
                  <a:srgbClr val="E8EAED"/>
                </a:solidFill>
                <a:latin typeface="Google Sans"/>
              </a:rPr>
              <a:t>Here, AUC score is 0.58 means moderate performance of the model. precision and recall gives better results then other classification problem </a:t>
            </a:r>
          </a:p>
          <a:p>
            <a:pPr marL="0" indent="0" algn="ctr">
              <a:lnSpc>
                <a:spcPct val="100000"/>
              </a:lnSpc>
              <a:spcBef>
                <a:spcPts val="0"/>
              </a:spcBef>
              <a:buFontTx/>
              <a:buNone/>
            </a:pPr>
            <a:r>
              <a:rPr lang="en-US" dirty="0">
                <a:solidFill>
                  <a:srgbClr val="E8EAED"/>
                </a:solidFill>
                <a:latin typeface="Google Sans"/>
              </a:rPr>
              <a:t> </a:t>
            </a:r>
          </a:p>
          <a:p>
            <a:pPr marL="0" indent="0" algn="ctr">
              <a:lnSpc>
                <a:spcPct val="100000"/>
              </a:lnSpc>
              <a:spcBef>
                <a:spcPts val="0"/>
              </a:spcBef>
              <a:buFontTx/>
              <a:buNone/>
            </a:pPr>
            <a:r>
              <a:rPr lang="en-US" b="0" i="0" dirty="0">
                <a:solidFill>
                  <a:srgbClr val="E8EAED"/>
                </a:solidFill>
                <a:effectLst/>
                <a:latin typeface="Google Sans"/>
              </a:rPr>
              <a:t>On the classification report we conclude that Random forest given the best results then other classification algorithms</a:t>
            </a:r>
            <a:endParaRPr lang="en-US" b="0" i="0" dirty="0">
              <a:solidFill>
                <a:srgbClr val="E2EEFF"/>
              </a:solidFill>
              <a:effectLst/>
              <a:latin typeface="Google Sans"/>
            </a:endParaRPr>
          </a:p>
          <a:p>
            <a:pPr marL="0" indent="0" algn="ctr">
              <a:lnSpc>
                <a:spcPct val="100000"/>
              </a:lnSpc>
              <a:spcBef>
                <a:spcPts val="0"/>
              </a:spcBef>
              <a:buFontTx/>
              <a:buNone/>
            </a:pPr>
            <a:endParaRPr lang="en-US" dirty="0">
              <a:solidFill>
                <a:srgbClr val="E2EEFF"/>
              </a:solidFill>
              <a:latin typeface="Google Sans"/>
            </a:endParaRPr>
          </a:p>
          <a:p>
            <a:pPr marL="0" indent="0" algn="ctr">
              <a:lnSpc>
                <a:spcPct val="100000"/>
              </a:lnSpc>
              <a:spcBef>
                <a:spcPts val="0"/>
              </a:spcBef>
              <a:buFontTx/>
              <a:buNone/>
            </a:pPr>
            <a:endParaRPr lang="en-US" b="0" i="0" dirty="0">
              <a:solidFill>
                <a:schemeClr val="bg1"/>
              </a:solidFill>
              <a:effectLst/>
              <a:latin typeface="Google Sans"/>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12" name="Picture 11">
            <a:extLst>
              <a:ext uri="{FF2B5EF4-FFF2-40B4-BE49-F238E27FC236}">
                <a16:creationId xmlns:a16="http://schemas.microsoft.com/office/drawing/2014/main" id="{17A9C498-95B1-9A89-9468-5202A195852A}"/>
              </a:ext>
            </a:extLst>
          </p:cNvPr>
          <p:cNvPicPr>
            <a:picLocks noChangeAspect="1"/>
          </p:cNvPicPr>
          <p:nvPr/>
        </p:nvPicPr>
        <p:blipFill>
          <a:blip r:embed="rId2"/>
          <a:stretch>
            <a:fillRect/>
          </a:stretch>
        </p:blipFill>
        <p:spPr>
          <a:xfrm>
            <a:off x="587829" y="1613829"/>
            <a:ext cx="5990761" cy="2741535"/>
          </a:xfrm>
          <a:prstGeom prst="rect">
            <a:avLst/>
          </a:prstGeom>
        </p:spPr>
      </p:pic>
    </p:spTree>
    <p:extLst>
      <p:ext uri="{BB962C8B-B14F-4D97-AF65-F5344CB8AC3E}">
        <p14:creationId xmlns:p14="http://schemas.microsoft.com/office/powerpoint/2010/main" val="2593291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D905-6465-17C8-6608-2EB6939735D1}"/>
              </a:ext>
            </a:extLst>
          </p:cNvPr>
          <p:cNvSpPr>
            <a:spLocks noGrp="1"/>
          </p:cNvSpPr>
          <p:nvPr>
            <p:ph type="title"/>
          </p:nvPr>
        </p:nvSpPr>
        <p:spPr>
          <a:xfrm>
            <a:off x="498182" y="168156"/>
            <a:ext cx="10515600" cy="1115434"/>
          </a:xfrm>
        </p:spPr>
        <p:txBody>
          <a:bodyPr/>
          <a:lstStyle/>
          <a:p>
            <a:r>
              <a:rPr lang="en-IN" dirty="0"/>
              <a:t>Feature Selection for Random Forest</a:t>
            </a:r>
          </a:p>
        </p:txBody>
      </p:sp>
      <p:pic>
        <p:nvPicPr>
          <p:cNvPr id="6" name="Picture 5">
            <a:extLst>
              <a:ext uri="{FF2B5EF4-FFF2-40B4-BE49-F238E27FC236}">
                <a16:creationId xmlns:a16="http://schemas.microsoft.com/office/drawing/2014/main" id="{D0C03C5F-D945-7C1A-BEEC-340052A29DE6}"/>
              </a:ext>
            </a:extLst>
          </p:cNvPr>
          <p:cNvPicPr>
            <a:picLocks noChangeAspect="1"/>
          </p:cNvPicPr>
          <p:nvPr/>
        </p:nvPicPr>
        <p:blipFill>
          <a:blip r:embed="rId2"/>
          <a:stretch>
            <a:fillRect/>
          </a:stretch>
        </p:blipFill>
        <p:spPr>
          <a:xfrm>
            <a:off x="376518" y="2395304"/>
            <a:ext cx="3229093" cy="3602083"/>
          </a:xfrm>
          <a:prstGeom prst="rect">
            <a:avLst/>
          </a:prstGeom>
        </p:spPr>
      </p:pic>
      <p:sp>
        <p:nvSpPr>
          <p:cNvPr id="7" name="TextBox 6">
            <a:extLst>
              <a:ext uri="{FF2B5EF4-FFF2-40B4-BE49-F238E27FC236}">
                <a16:creationId xmlns:a16="http://schemas.microsoft.com/office/drawing/2014/main" id="{0589FFA3-5801-B8E0-C7F4-C2006ED35A85}"/>
              </a:ext>
            </a:extLst>
          </p:cNvPr>
          <p:cNvSpPr txBox="1"/>
          <p:nvPr/>
        </p:nvSpPr>
        <p:spPr>
          <a:xfrm>
            <a:off x="-80682" y="2025972"/>
            <a:ext cx="2931459"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Mutual Information</a:t>
            </a:r>
          </a:p>
        </p:txBody>
      </p:sp>
      <p:pic>
        <p:nvPicPr>
          <p:cNvPr id="9" name="Picture 8">
            <a:extLst>
              <a:ext uri="{FF2B5EF4-FFF2-40B4-BE49-F238E27FC236}">
                <a16:creationId xmlns:a16="http://schemas.microsoft.com/office/drawing/2014/main" id="{266C36FB-051B-91AE-C2E3-CDB875B3BC68}"/>
              </a:ext>
            </a:extLst>
          </p:cNvPr>
          <p:cNvPicPr>
            <a:picLocks noChangeAspect="1"/>
          </p:cNvPicPr>
          <p:nvPr/>
        </p:nvPicPr>
        <p:blipFill>
          <a:blip r:embed="rId3"/>
          <a:stretch>
            <a:fillRect/>
          </a:stretch>
        </p:blipFill>
        <p:spPr>
          <a:xfrm>
            <a:off x="3765969" y="2492188"/>
            <a:ext cx="8237771" cy="4277376"/>
          </a:xfrm>
          <a:prstGeom prst="rect">
            <a:avLst/>
          </a:prstGeom>
        </p:spPr>
      </p:pic>
      <p:sp>
        <p:nvSpPr>
          <p:cNvPr id="10" name="TextBox 9">
            <a:extLst>
              <a:ext uri="{FF2B5EF4-FFF2-40B4-BE49-F238E27FC236}">
                <a16:creationId xmlns:a16="http://schemas.microsoft.com/office/drawing/2014/main" id="{8A4720B7-F492-B26F-1393-378F7FD57761}"/>
              </a:ext>
            </a:extLst>
          </p:cNvPr>
          <p:cNvSpPr txBox="1"/>
          <p:nvPr/>
        </p:nvSpPr>
        <p:spPr>
          <a:xfrm>
            <a:off x="3605610" y="1032503"/>
            <a:ext cx="8586389" cy="2031325"/>
          </a:xfrm>
          <a:prstGeom prst="rect">
            <a:avLst/>
          </a:prstGeom>
        </p:spPr>
        <p:txBody>
          <a:bodyPr wrap="square" rtlCol="0">
            <a:spAutoFit/>
          </a:bodyPr>
          <a:lstStyle/>
          <a:p>
            <a:pPr marL="0" indent="0" algn="ctr">
              <a:lnSpc>
                <a:spcPct val="100000"/>
              </a:lnSpc>
              <a:spcBef>
                <a:spcPts val="0"/>
              </a:spcBef>
              <a:buFontTx/>
              <a:buNone/>
            </a:pPr>
            <a:r>
              <a:rPr lang="en-IN" sz="1800" dirty="0">
                <a:solidFill>
                  <a:schemeClr val="bg1"/>
                </a:solidFill>
                <a:latin typeface="Posterama" panose="020B0504020200020000" pitchFamily="34" charset="0"/>
                <a:ea typeface="微软雅黑"/>
                <a:cs typeface="Posterama" panose="020B0504020200020000" pitchFamily="34" charset="0"/>
              </a:rPr>
              <a:t>We doing this selection method for gives more accurate and better classification results. For that we use mutual information gain technique. </a:t>
            </a:r>
          </a:p>
          <a:p>
            <a:pPr marL="0" indent="0" algn="ctr">
              <a:lnSpc>
                <a:spcPct val="100000"/>
              </a:lnSpc>
              <a:spcBef>
                <a:spcPts val="0"/>
              </a:spcBef>
              <a:buFontTx/>
              <a:buNone/>
            </a:pPr>
            <a:endParaRPr lang="en-IN" sz="1600" dirty="0">
              <a:solidFill>
                <a:schemeClr val="bg1"/>
              </a:solidFill>
              <a:latin typeface="Posterama" panose="020B0504020200020000" pitchFamily="34" charset="0"/>
              <a:ea typeface="微软雅黑"/>
              <a:cs typeface="Posterama" panose="020B0504020200020000" pitchFamily="34" charset="0"/>
            </a:endParaRPr>
          </a:p>
          <a:p>
            <a:pPr algn="l"/>
            <a:r>
              <a:rPr lang="en-IN" sz="1800" dirty="0">
                <a:solidFill>
                  <a:schemeClr val="bg1"/>
                </a:solidFill>
                <a:latin typeface="Posterama" panose="020B0504020200020000" pitchFamily="34" charset="0"/>
                <a:ea typeface="微软雅黑"/>
                <a:cs typeface="Posterama" panose="020B0504020200020000" pitchFamily="34" charset="0"/>
              </a:rPr>
              <a:t>In short :- </a:t>
            </a:r>
            <a:r>
              <a:rPr lang="en-US" b="0" i="0" dirty="0">
                <a:solidFill>
                  <a:schemeClr val="bg1"/>
                </a:solidFill>
                <a:effectLst/>
                <a:latin typeface="-apple-system"/>
              </a:rPr>
              <a:t>A quantity called mutual information measures the amount of information one can obtain from one random variable given another.</a:t>
            </a:r>
          </a:p>
          <a:p>
            <a:br>
              <a:rPr lang="en-US" dirty="0"/>
            </a:b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98334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177B14-DA00-2311-06E3-62F68A63B9EE}"/>
              </a:ext>
            </a:extLst>
          </p:cNvPr>
          <p:cNvPicPr>
            <a:picLocks noChangeAspect="1"/>
          </p:cNvPicPr>
          <p:nvPr/>
        </p:nvPicPr>
        <p:blipFill>
          <a:blip r:embed="rId2"/>
          <a:stretch>
            <a:fillRect/>
          </a:stretch>
        </p:blipFill>
        <p:spPr>
          <a:xfrm>
            <a:off x="617686" y="1475568"/>
            <a:ext cx="6365819" cy="1258668"/>
          </a:xfrm>
          <a:prstGeom prst="rect">
            <a:avLst/>
          </a:prstGeom>
        </p:spPr>
      </p:pic>
      <p:sp>
        <p:nvSpPr>
          <p:cNvPr id="13" name="TextBox 12">
            <a:extLst>
              <a:ext uri="{FF2B5EF4-FFF2-40B4-BE49-F238E27FC236}">
                <a16:creationId xmlns:a16="http://schemas.microsoft.com/office/drawing/2014/main" id="{3FB70055-5BE9-E1AA-8B35-1C6ECB980207}"/>
              </a:ext>
            </a:extLst>
          </p:cNvPr>
          <p:cNvSpPr txBox="1"/>
          <p:nvPr/>
        </p:nvSpPr>
        <p:spPr>
          <a:xfrm>
            <a:off x="617687" y="744072"/>
            <a:ext cx="5378823" cy="646331"/>
          </a:xfrm>
          <a:prstGeom prst="rect">
            <a:avLst/>
          </a:prstGeom>
        </p:spPr>
        <p:txBody>
          <a:bodyPr wrap="square" rtlCol="0">
            <a:spAutoFit/>
          </a:bodyPr>
          <a:lstStyle/>
          <a:p>
            <a:pPr marL="0" indent="0" algn="ctr">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This 6 features are selected. On this we perform random forest algorithms</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6" name="TextBox 15">
            <a:extLst>
              <a:ext uri="{FF2B5EF4-FFF2-40B4-BE49-F238E27FC236}">
                <a16:creationId xmlns:a16="http://schemas.microsoft.com/office/drawing/2014/main" id="{0DC4A74D-7449-C678-4917-EBD28DFC4F5D}"/>
              </a:ext>
            </a:extLst>
          </p:cNvPr>
          <p:cNvSpPr txBox="1"/>
          <p:nvPr/>
        </p:nvSpPr>
        <p:spPr>
          <a:xfrm>
            <a:off x="7270376" y="359462"/>
            <a:ext cx="4482354" cy="7294305"/>
          </a:xfrm>
          <a:prstGeom prst="rect">
            <a:avLst/>
          </a:prstGeom>
        </p:spPr>
        <p:txBody>
          <a:bodyPr wrap="square" rtlCol="0">
            <a:spAutoFit/>
          </a:bodyPr>
          <a:lstStyle/>
          <a:p>
            <a:pPr marL="0" indent="0">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After Feature selection its give a better report.</a:t>
            </a:r>
          </a:p>
          <a:p>
            <a:pPr marL="0" indent="0">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u="sng" dirty="0">
                <a:solidFill>
                  <a:srgbClr val="00B050"/>
                </a:solidFill>
                <a:latin typeface="Posterama" panose="020B0504020200020000" pitchFamily="34" charset="0"/>
                <a:ea typeface="微软雅黑"/>
                <a:cs typeface="Posterama" panose="020B0504020200020000" pitchFamily="34" charset="0"/>
              </a:rPr>
              <a:t>AUC score</a:t>
            </a:r>
            <a:r>
              <a:rPr lang="en-IN" dirty="0">
                <a:solidFill>
                  <a:srgbClr val="00B050"/>
                </a:solidFill>
                <a:latin typeface="Posterama" panose="020B0504020200020000" pitchFamily="34" charset="0"/>
                <a:ea typeface="微软雅黑"/>
                <a:cs typeface="Posterama" panose="020B0504020200020000" pitchFamily="34" charset="0"/>
              </a:rPr>
              <a:t> </a:t>
            </a:r>
            <a:r>
              <a:rPr lang="en-IN" sz="1800" dirty="0">
                <a:solidFill>
                  <a:prstClr val="white"/>
                </a:solidFill>
                <a:latin typeface="Posterama" panose="020B0504020200020000" pitchFamily="34" charset="0"/>
                <a:ea typeface="微软雅黑"/>
                <a:cs typeface="Posterama" panose="020B0504020200020000" pitchFamily="34" charset="0"/>
              </a:rPr>
              <a:t>is getting increases by 1%.</a:t>
            </a:r>
          </a:p>
          <a:p>
            <a:pPr marL="0" indent="0">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dirty="0">
                <a:solidFill>
                  <a:srgbClr val="00B050"/>
                </a:solidFill>
                <a:latin typeface="Posterama" panose="020B0504020200020000" pitchFamily="34" charset="0"/>
                <a:ea typeface="微软雅黑"/>
                <a:cs typeface="Posterama" panose="020B0504020200020000" pitchFamily="34" charset="0"/>
              </a:rPr>
              <a:t>Precision</a:t>
            </a:r>
            <a:r>
              <a:rPr lang="en-IN" dirty="0">
                <a:solidFill>
                  <a:prstClr val="white"/>
                </a:solidFill>
                <a:latin typeface="Posterama" panose="020B0504020200020000" pitchFamily="34" charset="0"/>
                <a:ea typeface="微软雅黑"/>
                <a:cs typeface="Posterama" panose="020B0504020200020000" pitchFamily="34" charset="0"/>
              </a:rPr>
              <a:t> is also perform well in this model.</a:t>
            </a:r>
          </a:p>
          <a:p>
            <a:pPr marL="0" indent="0">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dirty="0">
                <a:solidFill>
                  <a:srgbClr val="00B050"/>
                </a:solidFill>
                <a:latin typeface="Posterama" panose="020B0504020200020000" pitchFamily="34" charset="0"/>
                <a:ea typeface="微软雅黑"/>
                <a:cs typeface="Posterama" panose="020B0504020200020000" pitchFamily="34" charset="0"/>
              </a:rPr>
              <a:t>R</a:t>
            </a:r>
            <a:r>
              <a:rPr lang="en-IN" sz="1800" dirty="0">
                <a:solidFill>
                  <a:srgbClr val="00B050"/>
                </a:solidFill>
                <a:latin typeface="Posterama" panose="020B0504020200020000" pitchFamily="34" charset="0"/>
                <a:ea typeface="微软雅黑"/>
                <a:cs typeface="Posterama" panose="020B0504020200020000" pitchFamily="34" charset="0"/>
              </a:rPr>
              <a:t>ecall</a:t>
            </a:r>
            <a:r>
              <a:rPr lang="en-IN" sz="1800" dirty="0">
                <a:solidFill>
                  <a:prstClr val="white"/>
                </a:solidFill>
                <a:latin typeface="Posterama" panose="020B0504020200020000" pitchFamily="34" charset="0"/>
                <a:ea typeface="微软雅黑"/>
                <a:cs typeface="Posterama" panose="020B0504020200020000" pitchFamily="34" charset="0"/>
              </a:rPr>
              <a:t> for present is getting increases by </a:t>
            </a:r>
            <a:r>
              <a:rPr lang="en-IN" dirty="0">
                <a:solidFill>
                  <a:prstClr val="white"/>
                </a:solidFill>
                <a:latin typeface="Posterama" panose="020B0504020200020000" pitchFamily="34" charset="0"/>
                <a:ea typeface="微软雅黑"/>
                <a:cs typeface="Posterama" panose="020B0504020200020000" pitchFamily="34" charset="0"/>
              </a:rPr>
              <a:t>2</a:t>
            </a:r>
            <a:r>
              <a:rPr lang="en-IN" sz="1800" dirty="0">
                <a:solidFill>
                  <a:prstClr val="white"/>
                </a:solidFill>
                <a:latin typeface="Posterama" panose="020B0504020200020000" pitchFamily="34" charset="0"/>
                <a:ea typeface="微软雅黑"/>
                <a:cs typeface="Posterama" panose="020B0504020200020000" pitchFamily="34" charset="0"/>
              </a:rPr>
              <a:t>%. Where </a:t>
            </a:r>
            <a:r>
              <a:rPr lang="en-IN" dirty="0">
                <a:solidFill>
                  <a:prstClr val="white"/>
                </a:solidFill>
                <a:latin typeface="Posterama" panose="020B0504020200020000" pitchFamily="34" charset="0"/>
                <a:ea typeface="微软雅黑"/>
                <a:cs typeface="Posterama" panose="020B0504020200020000" pitchFamily="34" charset="0"/>
              </a:rPr>
              <a:t>24</a:t>
            </a:r>
            <a:r>
              <a:rPr lang="en-IN" sz="1800" dirty="0">
                <a:solidFill>
                  <a:prstClr val="white"/>
                </a:solidFill>
                <a:latin typeface="Posterama" panose="020B0504020200020000" pitchFamily="34" charset="0"/>
                <a:ea typeface="微软雅黑"/>
                <a:cs typeface="Posterama" panose="020B0504020200020000" pitchFamily="34" charset="0"/>
              </a:rPr>
              <a:t>% of actual ‘</a:t>
            </a:r>
            <a:r>
              <a:rPr lang="en-IN" sz="1800" dirty="0">
                <a:solidFill>
                  <a:schemeClr val="tx2">
                    <a:lumMod val="50000"/>
                    <a:lumOff val="50000"/>
                  </a:schemeClr>
                </a:solidFill>
                <a:latin typeface="Posterama" panose="020B0504020200020000" pitchFamily="34" charset="0"/>
                <a:ea typeface="微软雅黑"/>
                <a:cs typeface="Posterama" panose="020B0504020200020000" pitchFamily="34" charset="0"/>
              </a:rPr>
              <a:t>Absent</a:t>
            </a:r>
            <a:r>
              <a:rPr lang="en-IN" sz="1800" dirty="0">
                <a:solidFill>
                  <a:prstClr val="white"/>
                </a:solidFill>
                <a:latin typeface="Posterama" panose="020B0504020200020000" pitchFamily="34" charset="0"/>
                <a:ea typeface="微软雅黑"/>
                <a:cs typeface="Posterama" panose="020B0504020200020000" pitchFamily="34" charset="0"/>
              </a:rPr>
              <a:t>’ instances are correctly identified.</a:t>
            </a:r>
          </a:p>
          <a:p>
            <a:pPr marL="0" indent="0">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For ‘</a:t>
            </a:r>
            <a:r>
              <a:rPr lang="en-IN" dirty="0">
                <a:solidFill>
                  <a:srgbClr val="FF0000"/>
                </a:solidFill>
                <a:latin typeface="Posterama" panose="020B0504020200020000" pitchFamily="34" charset="0"/>
                <a:ea typeface="微软雅黑"/>
                <a:cs typeface="Posterama" panose="020B0504020200020000" pitchFamily="34" charset="0"/>
              </a:rPr>
              <a:t>Present</a:t>
            </a:r>
            <a:r>
              <a:rPr lang="en-IN" dirty="0">
                <a:solidFill>
                  <a:prstClr val="white"/>
                </a:solidFill>
                <a:latin typeface="Posterama" panose="020B0504020200020000" pitchFamily="34" charset="0"/>
                <a:ea typeface="微软雅黑"/>
                <a:cs typeface="Posterama" panose="020B0504020200020000" pitchFamily="34" charset="0"/>
              </a:rPr>
              <a:t>’  92% of instances are correctly identified. </a:t>
            </a:r>
          </a:p>
          <a:p>
            <a:pPr marL="0" indent="0">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dirty="0">
                <a:solidFill>
                  <a:srgbClr val="00B050"/>
                </a:solidFill>
                <a:latin typeface="Posterama" panose="020B0504020200020000" pitchFamily="34" charset="0"/>
                <a:ea typeface="微软雅黑"/>
                <a:cs typeface="Posterama" panose="020B0504020200020000" pitchFamily="34" charset="0"/>
              </a:rPr>
              <a:t>F1 score </a:t>
            </a:r>
            <a:r>
              <a:rPr lang="en-IN" dirty="0">
                <a:solidFill>
                  <a:prstClr val="white"/>
                </a:solidFill>
                <a:latin typeface="Posterama" panose="020B0504020200020000" pitchFamily="34" charset="0"/>
                <a:ea typeface="微软雅黑"/>
                <a:cs typeface="Posterama" panose="020B0504020200020000" pitchFamily="34" charset="0"/>
              </a:rPr>
              <a:t>64% which takes into account the class imbalance.</a:t>
            </a:r>
          </a:p>
          <a:p>
            <a:pPr marL="0" indent="0">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dirty="0">
                <a:solidFill>
                  <a:srgbClr val="92D050"/>
                </a:solidFill>
                <a:latin typeface="Posterama" panose="020B0504020200020000" pitchFamily="34" charset="0"/>
                <a:ea typeface="微软雅黑"/>
                <a:cs typeface="Posterama" panose="020B0504020200020000" pitchFamily="34" charset="0"/>
              </a:rPr>
              <a:t>Accuracy</a:t>
            </a:r>
            <a:r>
              <a:rPr lang="en-IN" dirty="0">
                <a:solidFill>
                  <a:prstClr val="white"/>
                </a:solidFill>
                <a:latin typeface="Posterama" panose="020B0504020200020000" pitchFamily="34" charset="0"/>
                <a:ea typeface="微软雅黑"/>
                <a:cs typeface="Posterama" panose="020B0504020200020000" pitchFamily="34" charset="0"/>
              </a:rPr>
              <a:t> is 69% </a:t>
            </a:r>
            <a:r>
              <a:rPr lang="en-US" dirty="0">
                <a:solidFill>
                  <a:prstClr val="white"/>
                </a:solidFill>
                <a:latin typeface="Posterama" panose="020B0504020200020000" pitchFamily="34" charset="0"/>
                <a:ea typeface="微软雅黑"/>
                <a:cs typeface="Posterama" panose="020B0504020200020000" pitchFamily="34" charset="0"/>
              </a:rPr>
              <a:t>of the instances in the test dataset were classified correctly.</a:t>
            </a:r>
          </a:p>
          <a:p>
            <a:pPr marL="0" indent="0">
              <a:lnSpc>
                <a:spcPct val="100000"/>
              </a:lnSpc>
              <a:spcBef>
                <a:spcPts val="0"/>
              </a:spcBef>
              <a:buFontTx/>
              <a:buNone/>
            </a:pPr>
            <a:r>
              <a:rPr lang="en-US" dirty="0">
                <a:solidFill>
                  <a:prstClr val="white"/>
                </a:solidFill>
                <a:latin typeface="Posterama" panose="020B0504020200020000" pitchFamily="34" charset="0"/>
                <a:ea typeface="微软雅黑"/>
                <a:cs typeface="Posterama" panose="020B0504020200020000" pitchFamily="34" charset="0"/>
              </a:rPr>
              <a:t>Model performs well in terms of class separation. </a:t>
            </a: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2" name="Picture 1">
            <a:extLst>
              <a:ext uri="{FF2B5EF4-FFF2-40B4-BE49-F238E27FC236}">
                <a16:creationId xmlns:a16="http://schemas.microsoft.com/office/drawing/2014/main" id="{F3AECEC4-224C-D010-2B58-30A0E9999D74}"/>
              </a:ext>
            </a:extLst>
          </p:cNvPr>
          <p:cNvPicPr>
            <a:picLocks noChangeAspect="1"/>
          </p:cNvPicPr>
          <p:nvPr/>
        </p:nvPicPr>
        <p:blipFill>
          <a:blip r:embed="rId3"/>
          <a:stretch>
            <a:fillRect/>
          </a:stretch>
        </p:blipFill>
        <p:spPr>
          <a:xfrm>
            <a:off x="617685" y="2994094"/>
            <a:ext cx="6365819" cy="2897420"/>
          </a:xfrm>
          <a:prstGeom prst="rect">
            <a:avLst/>
          </a:prstGeom>
        </p:spPr>
      </p:pic>
    </p:spTree>
    <p:extLst>
      <p:ext uri="{BB962C8B-B14F-4D97-AF65-F5344CB8AC3E}">
        <p14:creationId xmlns:p14="http://schemas.microsoft.com/office/powerpoint/2010/main" val="21908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Mobile phone">
                <a:extLst>
                  <a:ext uri="{FF2B5EF4-FFF2-40B4-BE49-F238E27FC236}">
                    <a16:creationId xmlns:a16="http://schemas.microsoft.com/office/drawing/2014/main" id="{6ED4A68E-8A49-ACF5-4AFC-94F45D2891A3}"/>
                  </a:ext>
                </a:extLst>
              </p:cNvPr>
              <p:cNvGraphicFramePr>
                <a:graphicFrameLocks noChangeAspect="1"/>
              </p:cNvGraphicFramePr>
              <p:nvPr/>
            </p:nvGraphicFramePr>
            <p:xfrm rot="16200000">
              <a:off x="1797728" y="-3084992"/>
              <a:ext cx="8939813" cy="12659557"/>
            </p:xfrm>
            <a:graphic>
              <a:graphicData uri="http://schemas.microsoft.com/office/drawing/2017/model3d">
                <am3d:model3d r:embed="rId2">
                  <am3d:spPr>
                    <a:xfrm rot="16200000">
                      <a:off x="0" y="0"/>
                      <a:ext cx="8939813" cy="12659557"/>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350143" ay="119807" az="12240"/>
                    <am3d:postTrans dx="0" dy="0" dz="0"/>
                  </am3d:trans>
                  <am3d:raster rName="Office3DRenderer" rVer="16.0.8326">
                    <am3d:blip r:embed="rId3"/>
                  </am3d:raster>
                  <am3d:objViewport viewportSz="144867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obile phone">
                <a:extLst>
                  <a:ext uri="{FF2B5EF4-FFF2-40B4-BE49-F238E27FC236}">
                    <a16:creationId xmlns:a16="http://schemas.microsoft.com/office/drawing/2014/main" id="{6ED4A68E-8A49-ACF5-4AFC-94F45D2891A3}"/>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797728" y="-3084992"/>
                <a:ext cx="8939813" cy="12659557"/>
              </a:xfrm>
              <a:prstGeom prst="rect">
                <a:avLst/>
              </a:prstGeom>
            </p:spPr>
          </p:pic>
        </mc:Fallback>
      </mc:AlternateContent>
      <p:sp>
        <p:nvSpPr>
          <p:cNvPr id="5" name="Rectangle 4">
            <a:extLst>
              <a:ext uri="{FF2B5EF4-FFF2-40B4-BE49-F238E27FC236}">
                <a16:creationId xmlns:a16="http://schemas.microsoft.com/office/drawing/2014/main" id="{E2B96EF8-C1BB-D494-F7CE-B6F4F81ED526}"/>
              </a:ext>
            </a:extLst>
          </p:cNvPr>
          <p:cNvSpPr/>
          <p:nvPr/>
        </p:nvSpPr>
        <p:spPr>
          <a:xfrm>
            <a:off x="1331649" y="692459"/>
            <a:ext cx="9960746" cy="5157927"/>
          </a:xfrm>
          <a:custGeom>
            <a:avLst/>
            <a:gdLst>
              <a:gd name="connsiteX0" fmla="*/ 0 w 9925235"/>
              <a:gd name="connsiteY0" fmla="*/ 0 h 4998128"/>
              <a:gd name="connsiteX1" fmla="*/ 9925235 w 9925235"/>
              <a:gd name="connsiteY1" fmla="*/ 0 h 4998128"/>
              <a:gd name="connsiteX2" fmla="*/ 9925235 w 9925235"/>
              <a:gd name="connsiteY2" fmla="*/ 4998128 h 4998128"/>
              <a:gd name="connsiteX3" fmla="*/ 0 w 9925235"/>
              <a:gd name="connsiteY3" fmla="*/ 4998128 h 4998128"/>
              <a:gd name="connsiteX4" fmla="*/ 0 w 9925235"/>
              <a:gd name="connsiteY4" fmla="*/ 0 h 4998128"/>
              <a:gd name="connsiteX0" fmla="*/ 8878 w 9934113"/>
              <a:gd name="connsiteY0" fmla="*/ 0 h 5140171"/>
              <a:gd name="connsiteX1" fmla="*/ 9934113 w 9934113"/>
              <a:gd name="connsiteY1" fmla="*/ 0 h 5140171"/>
              <a:gd name="connsiteX2" fmla="*/ 9934113 w 9934113"/>
              <a:gd name="connsiteY2" fmla="*/ 4998128 h 5140171"/>
              <a:gd name="connsiteX3" fmla="*/ 0 w 9934113"/>
              <a:gd name="connsiteY3" fmla="*/ 5140171 h 5140171"/>
              <a:gd name="connsiteX4" fmla="*/ 8878 w 9934113"/>
              <a:gd name="connsiteY4" fmla="*/ 0 h 5140171"/>
              <a:gd name="connsiteX0" fmla="*/ 35511 w 9960746"/>
              <a:gd name="connsiteY0" fmla="*/ 0 h 5157927"/>
              <a:gd name="connsiteX1" fmla="*/ 9960746 w 9960746"/>
              <a:gd name="connsiteY1" fmla="*/ 0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951869 w 9960746"/>
              <a:gd name="connsiteY1" fmla="*/ 88777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863093 w 9960746"/>
              <a:gd name="connsiteY1" fmla="*/ 177554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783194 w 9960746"/>
              <a:gd name="connsiteY1" fmla="*/ 275208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907481 w 9960746"/>
              <a:gd name="connsiteY1" fmla="*/ 150921 h 5157927"/>
              <a:gd name="connsiteX2" fmla="*/ 9960746 w 9960746"/>
              <a:gd name="connsiteY2" fmla="*/ 4998128 h 5157927"/>
              <a:gd name="connsiteX3" fmla="*/ 0 w 9960746"/>
              <a:gd name="connsiteY3" fmla="*/ 5157927 h 5157927"/>
              <a:gd name="connsiteX4" fmla="*/ 35511 w 9960746"/>
              <a:gd name="connsiteY4" fmla="*/ 0 h 515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0746" h="5157927">
                <a:moveTo>
                  <a:pt x="35511" y="0"/>
                </a:moveTo>
                <a:lnTo>
                  <a:pt x="9907481" y="150921"/>
                </a:lnTo>
                <a:lnTo>
                  <a:pt x="9960746" y="4998128"/>
                </a:lnTo>
                <a:lnTo>
                  <a:pt x="0" y="5157927"/>
                </a:lnTo>
                <a:cubicBezTo>
                  <a:pt x="2959" y="3444537"/>
                  <a:pt x="32552" y="1713390"/>
                  <a:pt x="35511" y="0"/>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E4DD7BBA-2220-8DDF-188F-E807CE0B2A6A}"/>
              </a:ext>
            </a:extLst>
          </p:cNvPr>
          <p:cNvSpPr txBox="1"/>
          <p:nvPr/>
        </p:nvSpPr>
        <p:spPr>
          <a:xfrm>
            <a:off x="1615735" y="1162975"/>
            <a:ext cx="9303798" cy="3816429"/>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INTRODUCTION  </a:t>
            </a: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In today's digital age, mobile devices have become an integral part of our daily lives, profoundly influencing various aspects of human behavior and social interactions.</a:t>
            </a:r>
          </a:p>
          <a:p>
            <a:r>
              <a:rPr lang="en-US" sz="2400" dirty="0">
                <a:latin typeface="Times New Roman" panose="02020603050405020304" pitchFamily="18" charset="0"/>
                <a:cs typeface="Times New Roman" panose="02020603050405020304" pitchFamily="18" charset="0"/>
              </a:rPr>
              <a:t>       This increased reliance on mobile devices has raised concerns about the potential negative impacts on individuals' well-being and mental health. One of the emerging phenomena associated with excessive smartphone usage is nomophobia, which refers to the fear of being without one's mobile phone.</a:t>
            </a:r>
          </a:p>
          <a:p>
            <a:endParaRPr lang="en-IN" dirty="0"/>
          </a:p>
        </p:txBody>
      </p:sp>
      <p:sp>
        <p:nvSpPr>
          <p:cNvPr id="2" name="Rectangle 1">
            <a:extLst>
              <a:ext uri="{FF2B5EF4-FFF2-40B4-BE49-F238E27FC236}">
                <a16:creationId xmlns:a16="http://schemas.microsoft.com/office/drawing/2014/main" id="{BE32E7FB-87C9-B653-FCB3-D5876181A8C8}"/>
              </a:ext>
            </a:extLst>
          </p:cNvPr>
          <p:cNvSpPr/>
          <p:nvPr/>
        </p:nvSpPr>
        <p:spPr>
          <a:xfrm>
            <a:off x="1331649" y="692459"/>
            <a:ext cx="9961126" cy="5157927"/>
          </a:xfrm>
          <a:custGeom>
            <a:avLst/>
            <a:gdLst>
              <a:gd name="connsiteX0" fmla="*/ 0 w 9960746"/>
              <a:gd name="connsiteY0" fmla="*/ 0 h 5007007"/>
              <a:gd name="connsiteX1" fmla="*/ 9960746 w 9960746"/>
              <a:gd name="connsiteY1" fmla="*/ 0 h 5007007"/>
              <a:gd name="connsiteX2" fmla="*/ 9960746 w 9960746"/>
              <a:gd name="connsiteY2" fmla="*/ 5007007 h 5007007"/>
              <a:gd name="connsiteX3" fmla="*/ 0 w 9960746"/>
              <a:gd name="connsiteY3" fmla="*/ 5007007 h 5007007"/>
              <a:gd name="connsiteX4" fmla="*/ 0 w 9960746"/>
              <a:gd name="connsiteY4" fmla="*/ 0 h 5007007"/>
              <a:gd name="connsiteX0" fmla="*/ 35511 w 9960746"/>
              <a:gd name="connsiteY0" fmla="*/ 0 h 5157927"/>
              <a:gd name="connsiteX1" fmla="*/ 9960746 w 9960746"/>
              <a:gd name="connsiteY1" fmla="*/ 150920 h 5157927"/>
              <a:gd name="connsiteX2" fmla="*/ 9960746 w 9960746"/>
              <a:gd name="connsiteY2" fmla="*/ 5157927 h 5157927"/>
              <a:gd name="connsiteX3" fmla="*/ 0 w 9960746"/>
              <a:gd name="connsiteY3" fmla="*/ 5157927 h 5157927"/>
              <a:gd name="connsiteX4" fmla="*/ 35511 w 9960746"/>
              <a:gd name="connsiteY4" fmla="*/ 0 h 5157927"/>
              <a:gd name="connsiteX0" fmla="*/ 35511 w 9960746"/>
              <a:gd name="connsiteY0" fmla="*/ 0 h 5157927"/>
              <a:gd name="connsiteX1" fmla="*/ 9871969 w 9960746"/>
              <a:gd name="connsiteY1" fmla="*/ 204186 h 5157927"/>
              <a:gd name="connsiteX2" fmla="*/ 9960746 w 9960746"/>
              <a:gd name="connsiteY2" fmla="*/ 5157927 h 5157927"/>
              <a:gd name="connsiteX3" fmla="*/ 0 w 9960746"/>
              <a:gd name="connsiteY3" fmla="*/ 5157927 h 5157927"/>
              <a:gd name="connsiteX4" fmla="*/ 35511 w 9960746"/>
              <a:gd name="connsiteY4" fmla="*/ 0 h 5157927"/>
              <a:gd name="connsiteX0" fmla="*/ 35511 w 9960746"/>
              <a:gd name="connsiteY0" fmla="*/ 0 h 5157927"/>
              <a:gd name="connsiteX1" fmla="*/ 9907480 w 9960746"/>
              <a:gd name="connsiteY1" fmla="*/ 142042 h 5157927"/>
              <a:gd name="connsiteX2" fmla="*/ 9960746 w 9960746"/>
              <a:gd name="connsiteY2" fmla="*/ 5157927 h 5157927"/>
              <a:gd name="connsiteX3" fmla="*/ 0 w 9960746"/>
              <a:gd name="connsiteY3" fmla="*/ 5157927 h 5157927"/>
              <a:gd name="connsiteX4" fmla="*/ 35511 w 9960746"/>
              <a:gd name="connsiteY4" fmla="*/ 0 h 5157927"/>
              <a:gd name="connsiteX0" fmla="*/ 35511 w 9907480"/>
              <a:gd name="connsiteY0" fmla="*/ 0 h 5157927"/>
              <a:gd name="connsiteX1" fmla="*/ 9907480 w 9907480"/>
              <a:gd name="connsiteY1" fmla="*/ 142042 h 5157927"/>
              <a:gd name="connsiteX2" fmla="*/ 9889724 w 9907480"/>
              <a:gd name="connsiteY2" fmla="*/ 5007007 h 5157927"/>
              <a:gd name="connsiteX3" fmla="*/ 0 w 9907480"/>
              <a:gd name="connsiteY3" fmla="*/ 5157927 h 5157927"/>
              <a:gd name="connsiteX4" fmla="*/ 35511 w 9907480"/>
              <a:gd name="connsiteY4" fmla="*/ 0 h 5157927"/>
              <a:gd name="connsiteX0" fmla="*/ 35511 w 9961126"/>
              <a:gd name="connsiteY0" fmla="*/ 0 h 5157927"/>
              <a:gd name="connsiteX1" fmla="*/ 9907480 w 9961126"/>
              <a:gd name="connsiteY1" fmla="*/ 142042 h 5157927"/>
              <a:gd name="connsiteX2" fmla="*/ 9960746 w 9961126"/>
              <a:gd name="connsiteY2" fmla="*/ 4998129 h 5157927"/>
              <a:gd name="connsiteX3" fmla="*/ 0 w 9961126"/>
              <a:gd name="connsiteY3" fmla="*/ 5157927 h 5157927"/>
              <a:gd name="connsiteX4" fmla="*/ 35511 w 9961126"/>
              <a:gd name="connsiteY4" fmla="*/ 0 h 515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26" h="5157927">
                <a:moveTo>
                  <a:pt x="35511" y="0"/>
                </a:moveTo>
                <a:lnTo>
                  <a:pt x="9907480" y="142042"/>
                </a:lnTo>
                <a:cubicBezTo>
                  <a:pt x="9901561" y="1763697"/>
                  <a:pt x="9966665" y="3376474"/>
                  <a:pt x="9960746" y="4998129"/>
                </a:cubicBezTo>
                <a:lnTo>
                  <a:pt x="0" y="5157927"/>
                </a:lnTo>
                <a:lnTo>
                  <a:pt x="35511" y="0"/>
                </a:lnTo>
                <a:close/>
              </a:path>
            </a:pathLst>
          </a:custGeom>
          <a:solidFill>
            <a:srgbClr val="FFE9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9D8B522-290B-B275-710E-0060CCA479B1}"/>
              </a:ext>
            </a:extLst>
          </p:cNvPr>
          <p:cNvSpPr txBox="1"/>
          <p:nvPr/>
        </p:nvSpPr>
        <p:spPr>
          <a:xfrm>
            <a:off x="2118803" y="1516917"/>
            <a:ext cx="4136994" cy="3108543"/>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Nomophobia is a growing concern in contemporary society, as people increasingly experience anxiety and discomfort when separated from their smartphones. </a:t>
            </a:r>
            <a:endParaRPr lang="en-IN"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51638F4-9F94-79AF-7C25-55BA79C2C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598" y="1688738"/>
            <a:ext cx="4374935" cy="2815213"/>
          </a:xfrm>
          <a:prstGeom prst="rect">
            <a:avLst/>
          </a:prstGeom>
        </p:spPr>
      </p:pic>
    </p:spTree>
    <p:extLst>
      <p:ext uri="{BB962C8B-B14F-4D97-AF65-F5344CB8AC3E}">
        <p14:creationId xmlns:p14="http://schemas.microsoft.com/office/powerpoint/2010/main" val="2495991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Mobile phone">
                <a:extLst>
                  <a:ext uri="{FF2B5EF4-FFF2-40B4-BE49-F238E27FC236}">
                    <a16:creationId xmlns:a16="http://schemas.microsoft.com/office/drawing/2014/main" id="{6ED4A68E-8A49-ACF5-4AFC-94F45D2891A3}"/>
                  </a:ext>
                </a:extLst>
              </p:cNvPr>
              <p:cNvGraphicFramePr>
                <a:graphicFrameLocks noChangeAspect="1"/>
              </p:cNvGraphicFramePr>
              <p:nvPr/>
            </p:nvGraphicFramePr>
            <p:xfrm rot="16200000">
              <a:off x="1797728" y="-3084992"/>
              <a:ext cx="8939813" cy="12659557"/>
            </p:xfrm>
            <a:graphic>
              <a:graphicData uri="http://schemas.microsoft.com/office/drawing/2017/model3d">
                <am3d:model3d r:embed="rId2">
                  <am3d:spPr>
                    <a:xfrm rot="16200000">
                      <a:off x="0" y="0"/>
                      <a:ext cx="8939813" cy="12659557"/>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350143" ay="119807" az="12240"/>
                    <am3d:postTrans dx="0" dy="0" dz="0"/>
                  </am3d:trans>
                  <am3d:raster rName="Office3DRenderer" rVer="16.0.8326">
                    <am3d:blip r:embed="rId3"/>
                  </am3d:raster>
                  <am3d:objViewport viewportSz="144867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obile phone">
                <a:extLst>
                  <a:ext uri="{FF2B5EF4-FFF2-40B4-BE49-F238E27FC236}">
                    <a16:creationId xmlns:a16="http://schemas.microsoft.com/office/drawing/2014/main" id="{6ED4A68E-8A49-ACF5-4AFC-94F45D2891A3}"/>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797728" y="-3084992"/>
                <a:ext cx="8939813" cy="12659557"/>
              </a:xfrm>
              <a:prstGeom prst="rect">
                <a:avLst/>
              </a:prstGeom>
            </p:spPr>
          </p:pic>
        </mc:Fallback>
      </mc:AlternateContent>
      <p:sp>
        <p:nvSpPr>
          <p:cNvPr id="5" name="Rectangle 4">
            <a:extLst>
              <a:ext uri="{FF2B5EF4-FFF2-40B4-BE49-F238E27FC236}">
                <a16:creationId xmlns:a16="http://schemas.microsoft.com/office/drawing/2014/main" id="{E2B96EF8-C1BB-D494-F7CE-B6F4F81ED526}"/>
              </a:ext>
            </a:extLst>
          </p:cNvPr>
          <p:cNvSpPr/>
          <p:nvPr/>
        </p:nvSpPr>
        <p:spPr>
          <a:xfrm>
            <a:off x="1331649" y="692459"/>
            <a:ext cx="9960746" cy="5157927"/>
          </a:xfrm>
          <a:custGeom>
            <a:avLst/>
            <a:gdLst>
              <a:gd name="connsiteX0" fmla="*/ 0 w 9925235"/>
              <a:gd name="connsiteY0" fmla="*/ 0 h 4998128"/>
              <a:gd name="connsiteX1" fmla="*/ 9925235 w 9925235"/>
              <a:gd name="connsiteY1" fmla="*/ 0 h 4998128"/>
              <a:gd name="connsiteX2" fmla="*/ 9925235 w 9925235"/>
              <a:gd name="connsiteY2" fmla="*/ 4998128 h 4998128"/>
              <a:gd name="connsiteX3" fmla="*/ 0 w 9925235"/>
              <a:gd name="connsiteY3" fmla="*/ 4998128 h 4998128"/>
              <a:gd name="connsiteX4" fmla="*/ 0 w 9925235"/>
              <a:gd name="connsiteY4" fmla="*/ 0 h 4998128"/>
              <a:gd name="connsiteX0" fmla="*/ 8878 w 9934113"/>
              <a:gd name="connsiteY0" fmla="*/ 0 h 5140171"/>
              <a:gd name="connsiteX1" fmla="*/ 9934113 w 9934113"/>
              <a:gd name="connsiteY1" fmla="*/ 0 h 5140171"/>
              <a:gd name="connsiteX2" fmla="*/ 9934113 w 9934113"/>
              <a:gd name="connsiteY2" fmla="*/ 4998128 h 5140171"/>
              <a:gd name="connsiteX3" fmla="*/ 0 w 9934113"/>
              <a:gd name="connsiteY3" fmla="*/ 5140171 h 5140171"/>
              <a:gd name="connsiteX4" fmla="*/ 8878 w 9934113"/>
              <a:gd name="connsiteY4" fmla="*/ 0 h 5140171"/>
              <a:gd name="connsiteX0" fmla="*/ 35511 w 9960746"/>
              <a:gd name="connsiteY0" fmla="*/ 0 h 5157927"/>
              <a:gd name="connsiteX1" fmla="*/ 9960746 w 9960746"/>
              <a:gd name="connsiteY1" fmla="*/ 0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951869 w 9960746"/>
              <a:gd name="connsiteY1" fmla="*/ 88777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863093 w 9960746"/>
              <a:gd name="connsiteY1" fmla="*/ 177554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783194 w 9960746"/>
              <a:gd name="connsiteY1" fmla="*/ 275208 h 5157927"/>
              <a:gd name="connsiteX2" fmla="*/ 9960746 w 9960746"/>
              <a:gd name="connsiteY2" fmla="*/ 4998128 h 5157927"/>
              <a:gd name="connsiteX3" fmla="*/ 0 w 9960746"/>
              <a:gd name="connsiteY3" fmla="*/ 5157927 h 5157927"/>
              <a:gd name="connsiteX4" fmla="*/ 35511 w 9960746"/>
              <a:gd name="connsiteY4" fmla="*/ 0 h 5157927"/>
              <a:gd name="connsiteX0" fmla="*/ 35511 w 9960746"/>
              <a:gd name="connsiteY0" fmla="*/ 0 h 5157927"/>
              <a:gd name="connsiteX1" fmla="*/ 9907481 w 9960746"/>
              <a:gd name="connsiteY1" fmla="*/ 150921 h 5157927"/>
              <a:gd name="connsiteX2" fmla="*/ 9960746 w 9960746"/>
              <a:gd name="connsiteY2" fmla="*/ 4998128 h 5157927"/>
              <a:gd name="connsiteX3" fmla="*/ 0 w 9960746"/>
              <a:gd name="connsiteY3" fmla="*/ 5157927 h 5157927"/>
              <a:gd name="connsiteX4" fmla="*/ 35511 w 9960746"/>
              <a:gd name="connsiteY4" fmla="*/ 0 h 515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0746" h="5157927">
                <a:moveTo>
                  <a:pt x="35511" y="0"/>
                </a:moveTo>
                <a:lnTo>
                  <a:pt x="9907481" y="150921"/>
                </a:lnTo>
                <a:lnTo>
                  <a:pt x="9960746" y="4998128"/>
                </a:lnTo>
                <a:lnTo>
                  <a:pt x="0" y="5157927"/>
                </a:lnTo>
                <a:cubicBezTo>
                  <a:pt x="2959" y="3444537"/>
                  <a:pt x="32552" y="1713390"/>
                  <a:pt x="35511" y="0"/>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E4DD7BBA-2220-8DDF-188F-E807CE0B2A6A}"/>
              </a:ext>
            </a:extLst>
          </p:cNvPr>
          <p:cNvSpPr txBox="1"/>
          <p:nvPr/>
        </p:nvSpPr>
        <p:spPr>
          <a:xfrm>
            <a:off x="1615735" y="1162975"/>
            <a:ext cx="9303798" cy="3816429"/>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INTRODUCTION  </a:t>
            </a: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In today's digital age, mobile devices have become an integral part of our daily lives, profoundly influencing various aspects of human behavior and social interactions.</a:t>
            </a:r>
          </a:p>
          <a:p>
            <a:r>
              <a:rPr lang="en-US" sz="2400" dirty="0">
                <a:latin typeface="Times New Roman" panose="02020603050405020304" pitchFamily="18" charset="0"/>
                <a:cs typeface="Times New Roman" panose="02020603050405020304" pitchFamily="18" charset="0"/>
              </a:rPr>
              <a:t>       This increased reliance on mobile devices has raised concerns about the potential negative impacts on individuals' well-being and mental health. One of the emerging phenomena associated with excessive smartphone usage is nomophobia, which refers to the fear of being without one's mobile phone.</a:t>
            </a:r>
          </a:p>
          <a:p>
            <a:endParaRPr lang="en-IN" dirty="0"/>
          </a:p>
        </p:txBody>
      </p:sp>
      <p:sp>
        <p:nvSpPr>
          <p:cNvPr id="2" name="Rectangle 1">
            <a:extLst>
              <a:ext uri="{FF2B5EF4-FFF2-40B4-BE49-F238E27FC236}">
                <a16:creationId xmlns:a16="http://schemas.microsoft.com/office/drawing/2014/main" id="{BE32E7FB-87C9-B653-FCB3-D5876181A8C8}"/>
              </a:ext>
            </a:extLst>
          </p:cNvPr>
          <p:cNvSpPr/>
          <p:nvPr/>
        </p:nvSpPr>
        <p:spPr>
          <a:xfrm>
            <a:off x="1331649" y="692459"/>
            <a:ext cx="9961126" cy="5157927"/>
          </a:xfrm>
          <a:custGeom>
            <a:avLst/>
            <a:gdLst>
              <a:gd name="connsiteX0" fmla="*/ 0 w 9960746"/>
              <a:gd name="connsiteY0" fmla="*/ 0 h 5007007"/>
              <a:gd name="connsiteX1" fmla="*/ 9960746 w 9960746"/>
              <a:gd name="connsiteY1" fmla="*/ 0 h 5007007"/>
              <a:gd name="connsiteX2" fmla="*/ 9960746 w 9960746"/>
              <a:gd name="connsiteY2" fmla="*/ 5007007 h 5007007"/>
              <a:gd name="connsiteX3" fmla="*/ 0 w 9960746"/>
              <a:gd name="connsiteY3" fmla="*/ 5007007 h 5007007"/>
              <a:gd name="connsiteX4" fmla="*/ 0 w 9960746"/>
              <a:gd name="connsiteY4" fmla="*/ 0 h 5007007"/>
              <a:gd name="connsiteX0" fmla="*/ 35511 w 9960746"/>
              <a:gd name="connsiteY0" fmla="*/ 0 h 5157927"/>
              <a:gd name="connsiteX1" fmla="*/ 9960746 w 9960746"/>
              <a:gd name="connsiteY1" fmla="*/ 150920 h 5157927"/>
              <a:gd name="connsiteX2" fmla="*/ 9960746 w 9960746"/>
              <a:gd name="connsiteY2" fmla="*/ 5157927 h 5157927"/>
              <a:gd name="connsiteX3" fmla="*/ 0 w 9960746"/>
              <a:gd name="connsiteY3" fmla="*/ 5157927 h 5157927"/>
              <a:gd name="connsiteX4" fmla="*/ 35511 w 9960746"/>
              <a:gd name="connsiteY4" fmla="*/ 0 h 5157927"/>
              <a:gd name="connsiteX0" fmla="*/ 35511 w 9960746"/>
              <a:gd name="connsiteY0" fmla="*/ 0 h 5157927"/>
              <a:gd name="connsiteX1" fmla="*/ 9871969 w 9960746"/>
              <a:gd name="connsiteY1" fmla="*/ 204186 h 5157927"/>
              <a:gd name="connsiteX2" fmla="*/ 9960746 w 9960746"/>
              <a:gd name="connsiteY2" fmla="*/ 5157927 h 5157927"/>
              <a:gd name="connsiteX3" fmla="*/ 0 w 9960746"/>
              <a:gd name="connsiteY3" fmla="*/ 5157927 h 5157927"/>
              <a:gd name="connsiteX4" fmla="*/ 35511 w 9960746"/>
              <a:gd name="connsiteY4" fmla="*/ 0 h 5157927"/>
              <a:gd name="connsiteX0" fmla="*/ 35511 w 9960746"/>
              <a:gd name="connsiteY0" fmla="*/ 0 h 5157927"/>
              <a:gd name="connsiteX1" fmla="*/ 9907480 w 9960746"/>
              <a:gd name="connsiteY1" fmla="*/ 142042 h 5157927"/>
              <a:gd name="connsiteX2" fmla="*/ 9960746 w 9960746"/>
              <a:gd name="connsiteY2" fmla="*/ 5157927 h 5157927"/>
              <a:gd name="connsiteX3" fmla="*/ 0 w 9960746"/>
              <a:gd name="connsiteY3" fmla="*/ 5157927 h 5157927"/>
              <a:gd name="connsiteX4" fmla="*/ 35511 w 9960746"/>
              <a:gd name="connsiteY4" fmla="*/ 0 h 5157927"/>
              <a:gd name="connsiteX0" fmla="*/ 35511 w 9907480"/>
              <a:gd name="connsiteY0" fmla="*/ 0 h 5157927"/>
              <a:gd name="connsiteX1" fmla="*/ 9907480 w 9907480"/>
              <a:gd name="connsiteY1" fmla="*/ 142042 h 5157927"/>
              <a:gd name="connsiteX2" fmla="*/ 9889724 w 9907480"/>
              <a:gd name="connsiteY2" fmla="*/ 5007007 h 5157927"/>
              <a:gd name="connsiteX3" fmla="*/ 0 w 9907480"/>
              <a:gd name="connsiteY3" fmla="*/ 5157927 h 5157927"/>
              <a:gd name="connsiteX4" fmla="*/ 35511 w 9907480"/>
              <a:gd name="connsiteY4" fmla="*/ 0 h 5157927"/>
              <a:gd name="connsiteX0" fmla="*/ 35511 w 9961126"/>
              <a:gd name="connsiteY0" fmla="*/ 0 h 5157927"/>
              <a:gd name="connsiteX1" fmla="*/ 9907480 w 9961126"/>
              <a:gd name="connsiteY1" fmla="*/ 142042 h 5157927"/>
              <a:gd name="connsiteX2" fmla="*/ 9960746 w 9961126"/>
              <a:gd name="connsiteY2" fmla="*/ 4998129 h 5157927"/>
              <a:gd name="connsiteX3" fmla="*/ 0 w 9961126"/>
              <a:gd name="connsiteY3" fmla="*/ 5157927 h 5157927"/>
              <a:gd name="connsiteX4" fmla="*/ 35511 w 9961126"/>
              <a:gd name="connsiteY4" fmla="*/ 0 h 515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126" h="5157927">
                <a:moveTo>
                  <a:pt x="35511" y="0"/>
                </a:moveTo>
                <a:lnTo>
                  <a:pt x="9907480" y="142042"/>
                </a:lnTo>
                <a:cubicBezTo>
                  <a:pt x="9901561" y="1763697"/>
                  <a:pt x="9966665" y="3376474"/>
                  <a:pt x="9960746" y="4998129"/>
                </a:cubicBezTo>
                <a:lnTo>
                  <a:pt x="0" y="5157927"/>
                </a:lnTo>
                <a:lnTo>
                  <a:pt x="35511" y="0"/>
                </a:lnTo>
                <a:close/>
              </a:path>
            </a:pathLst>
          </a:custGeom>
          <a:solidFill>
            <a:srgbClr val="FFE9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9D8B522-290B-B275-710E-0060CCA479B1}"/>
              </a:ext>
            </a:extLst>
          </p:cNvPr>
          <p:cNvSpPr txBox="1"/>
          <p:nvPr/>
        </p:nvSpPr>
        <p:spPr>
          <a:xfrm>
            <a:off x="2118803" y="1516917"/>
            <a:ext cx="4136994" cy="3108543"/>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Nomophobia is a growing concern in contemporary society, as people increasingly experience anxiety and discomfort when separated from their smartphones. </a:t>
            </a:r>
            <a:endParaRPr lang="en-IN"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51638F4-9F94-79AF-7C25-55BA79C2C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598" y="1688738"/>
            <a:ext cx="4374935" cy="2815213"/>
          </a:xfrm>
          <a:prstGeom prst="rect">
            <a:avLst/>
          </a:prstGeom>
        </p:spPr>
      </p:pic>
      <p:sp>
        <p:nvSpPr>
          <p:cNvPr id="9" name="Rectangle 8">
            <a:extLst>
              <a:ext uri="{FF2B5EF4-FFF2-40B4-BE49-F238E27FC236}">
                <a16:creationId xmlns:a16="http://schemas.microsoft.com/office/drawing/2014/main" id="{4D12FC40-EEED-5B10-4E1E-EBD36DFE432D}"/>
              </a:ext>
            </a:extLst>
          </p:cNvPr>
          <p:cNvSpPr/>
          <p:nvPr/>
        </p:nvSpPr>
        <p:spPr>
          <a:xfrm>
            <a:off x="1337054" y="696607"/>
            <a:ext cx="9961262" cy="5140364"/>
          </a:xfrm>
          <a:custGeom>
            <a:avLst/>
            <a:gdLst>
              <a:gd name="connsiteX0" fmla="*/ 0 w 9410332"/>
              <a:gd name="connsiteY0" fmla="*/ 0 h 3933001"/>
              <a:gd name="connsiteX1" fmla="*/ 9410332 w 9410332"/>
              <a:gd name="connsiteY1" fmla="*/ 0 h 3933001"/>
              <a:gd name="connsiteX2" fmla="*/ 9410332 w 9410332"/>
              <a:gd name="connsiteY2" fmla="*/ 3933001 h 3933001"/>
              <a:gd name="connsiteX3" fmla="*/ 0 w 9410332"/>
              <a:gd name="connsiteY3" fmla="*/ 3933001 h 3933001"/>
              <a:gd name="connsiteX4" fmla="*/ 0 w 9410332"/>
              <a:gd name="connsiteY4" fmla="*/ 0 h 3933001"/>
              <a:gd name="connsiteX0" fmla="*/ 0 w 9428088"/>
              <a:gd name="connsiteY0" fmla="*/ 0 h 4119432"/>
              <a:gd name="connsiteX1" fmla="*/ 9428088 w 9428088"/>
              <a:gd name="connsiteY1" fmla="*/ 186431 h 4119432"/>
              <a:gd name="connsiteX2" fmla="*/ 9428088 w 9428088"/>
              <a:gd name="connsiteY2" fmla="*/ 4119432 h 4119432"/>
              <a:gd name="connsiteX3" fmla="*/ 17756 w 9428088"/>
              <a:gd name="connsiteY3" fmla="*/ 4119432 h 4119432"/>
              <a:gd name="connsiteX4" fmla="*/ 0 w 9428088"/>
              <a:gd name="connsiteY4" fmla="*/ 0 h 4119432"/>
              <a:gd name="connsiteX0" fmla="*/ 36024 w 9464112"/>
              <a:gd name="connsiteY0" fmla="*/ 0 h 5140364"/>
              <a:gd name="connsiteX1" fmla="*/ 9464112 w 9464112"/>
              <a:gd name="connsiteY1" fmla="*/ 186431 h 5140364"/>
              <a:gd name="connsiteX2" fmla="*/ 9464112 w 9464112"/>
              <a:gd name="connsiteY2" fmla="*/ 4119432 h 5140364"/>
              <a:gd name="connsiteX3" fmla="*/ 513 w 9464112"/>
              <a:gd name="connsiteY3" fmla="*/ 5140364 h 5140364"/>
              <a:gd name="connsiteX4" fmla="*/ 36024 w 9464112"/>
              <a:gd name="connsiteY4" fmla="*/ 0 h 5140364"/>
              <a:gd name="connsiteX0" fmla="*/ 36024 w 9899118"/>
              <a:gd name="connsiteY0" fmla="*/ 0 h 5140364"/>
              <a:gd name="connsiteX1" fmla="*/ 9899118 w 9899118"/>
              <a:gd name="connsiteY1" fmla="*/ 142043 h 5140364"/>
              <a:gd name="connsiteX2" fmla="*/ 9464112 w 9899118"/>
              <a:gd name="connsiteY2" fmla="*/ 4119432 h 5140364"/>
              <a:gd name="connsiteX3" fmla="*/ 513 w 9899118"/>
              <a:gd name="connsiteY3" fmla="*/ 5140364 h 5140364"/>
              <a:gd name="connsiteX4" fmla="*/ 36024 w 9899118"/>
              <a:gd name="connsiteY4" fmla="*/ 0 h 5140364"/>
              <a:gd name="connsiteX0" fmla="*/ 36024 w 9961262"/>
              <a:gd name="connsiteY0" fmla="*/ 0 h 5140364"/>
              <a:gd name="connsiteX1" fmla="*/ 9899118 w 9961262"/>
              <a:gd name="connsiteY1" fmla="*/ 142043 h 5140364"/>
              <a:gd name="connsiteX2" fmla="*/ 9961262 w 9961262"/>
              <a:gd name="connsiteY2" fmla="*/ 5007199 h 5140364"/>
              <a:gd name="connsiteX3" fmla="*/ 513 w 9961262"/>
              <a:gd name="connsiteY3" fmla="*/ 5140364 h 5140364"/>
              <a:gd name="connsiteX4" fmla="*/ 36024 w 9961262"/>
              <a:gd name="connsiteY4" fmla="*/ 0 h 51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262" h="5140364">
                <a:moveTo>
                  <a:pt x="36024" y="0"/>
                </a:moveTo>
                <a:lnTo>
                  <a:pt x="9899118" y="142043"/>
                </a:lnTo>
                <a:lnTo>
                  <a:pt x="9961262" y="5007199"/>
                </a:lnTo>
                <a:lnTo>
                  <a:pt x="513" y="5140364"/>
                </a:lnTo>
                <a:cubicBezTo>
                  <a:pt x="-5406" y="3767220"/>
                  <a:pt x="41943" y="1373144"/>
                  <a:pt x="36024" y="0"/>
                </a:cubicBezTo>
                <a:close/>
              </a:path>
            </a:pathLst>
          </a:cu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DA7B890-14E5-6D87-F88D-B3AC8EB7703A}"/>
              </a:ext>
            </a:extLst>
          </p:cNvPr>
          <p:cNvSpPr txBox="1"/>
          <p:nvPr/>
        </p:nvSpPr>
        <p:spPr>
          <a:xfrm>
            <a:off x="1750259" y="1351508"/>
            <a:ext cx="9123525" cy="415498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The need for the Mobile Usage and Nomophobia study stems from the lack of comprehensive research on the prevalence and impact of nomophobia on individuals' lives.</a:t>
            </a:r>
          </a:p>
          <a:p>
            <a:r>
              <a:rPr lang="en-US" sz="2400" dirty="0">
                <a:latin typeface="Times New Roman" panose="02020603050405020304" pitchFamily="18" charset="0"/>
                <a:cs typeface="Times New Roman" panose="02020603050405020304" pitchFamily="18" charset="0"/>
              </a:rPr>
              <a:t>       This study aims to bridge the gap in knowledge by conducting a thorough investigation into mobile device usage patterns and the prevalence of nomophobia among individuals. By designing a well-structured questionnaire and collecting data from a diverse sample, this research seeks to gain insights into the frequency and duration of smartphone usage, the primary purposes for using mobile devices, and the psychological implications associated with nomophobia.</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7854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EA41D0E4-38DE-2992-942E-8126EEF2AE08}"/>
              </a:ext>
            </a:extLst>
          </p:cNvPr>
          <p:cNvSpPr/>
          <p:nvPr/>
        </p:nvSpPr>
        <p:spPr>
          <a:xfrm>
            <a:off x="1176291" y="4505989"/>
            <a:ext cx="914400"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257B1A5A-824F-584B-F0E4-C956274729E9}"/>
              </a:ext>
            </a:extLst>
          </p:cNvPr>
          <p:cNvSpPr/>
          <p:nvPr/>
        </p:nvSpPr>
        <p:spPr>
          <a:xfrm>
            <a:off x="1162974" y="2971800"/>
            <a:ext cx="914400"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FB96013F-4D6E-6558-B2B5-D9A21043F3CA}"/>
              </a:ext>
            </a:extLst>
          </p:cNvPr>
          <p:cNvSpPr/>
          <p:nvPr/>
        </p:nvSpPr>
        <p:spPr>
          <a:xfrm>
            <a:off x="1162974" y="1437611"/>
            <a:ext cx="914400"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E513365-E514-459F-C4E8-67FEB06CF27C}"/>
              </a:ext>
            </a:extLst>
          </p:cNvPr>
          <p:cNvSpPr>
            <a:spLocks noGrp="1"/>
          </p:cNvSpPr>
          <p:nvPr>
            <p:ph type="title"/>
          </p:nvPr>
        </p:nvSpPr>
        <p:spPr>
          <a:xfrm>
            <a:off x="838200" y="276348"/>
            <a:ext cx="10515600" cy="646929"/>
          </a:xfrm>
        </p:spPr>
        <p:txBody>
          <a:bodyPr>
            <a:normAutofit/>
          </a:bodyPr>
          <a:lstStyle/>
          <a:p>
            <a:pPr algn="ctr"/>
            <a:r>
              <a:rPr lang="en-US" sz="4000" b="1" dirty="0">
                <a:latin typeface="Times New Roman" panose="02020603050405020304" pitchFamily="18" charset="0"/>
                <a:cs typeface="Times New Roman" panose="02020603050405020304" pitchFamily="18" charset="0"/>
              </a:rPr>
              <a:t>Objectives</a:t>
            </a:r>
            <a:endParaRPr lang="en-IN"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F209679-4506-0BDC-C668-772FABEE2561}"/>
              </a:ext>
            </a:extLst>
          </p:cNvPr>
          <p:cNvPicPr>
            <a:picLocks noChangeAspect="1"/>
          </p:cNvPicPr>
          <p:nvPr/>
        </p:nvPicPr>
        <p:blipFill rotWithShape="1">
          <a:blip r:embed="rId2"/>
          <a:srcRect l="5464" r="3893"/>
          <a:stretch/>
        </p:blipFill>
        <p:spPr>
          <a:xfrm>
            <a:off x="8401235" y="1023602"/>
            <a:ext cx="3790765" cy="4810796"/>
          </a:xfrm>
          <a:prstGeom prst="rect">
            <a:avLst/>
          </a:prstGeom>
        </p:spPr>
      </p:pic>
      <p:sp>
        <p:nvSpPr>
          <p:cNvPr id="8" name="Rectangle 7">
            <a:extLst>
              <a:ext uri="{FF2B5EF4-FFF2-40B4-BE49-F238E27FC236}">
                <a16:creationId xmlns:a16="http://schemas.microsoft.com/office/drawing/2014/main" id="{2B050F81-964D-6355-490C-036D05357349}"/>
              </a:ext>
            </a:extLst>
          </p:cNvPr>
          <p:cNvSpPr/>
          <p:nvPr/>
        </p:nvSpPr>
        <p:spPr>
          <a:xfrm>
            <a:off x="692458" y="2876704"/>
            <a:ext cx="941033" cy="111085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BA002C5-AA84-5703-AFC4-F80E20638DC0}"/>
              </a:ext>
            </a:extLst>
          </p:cNvPr>
          <p:cNvSpPr/>
          <p:nvPr/>
        </p:nvSpPr>
        <p:spPr>
          <a:xfrm>
            <a:off x="692458" y="4407763"/>
            <a:ext cx="941033" cy="111084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3C13564-CF94-B29B-A41D-E86C249FDC4A}"/>
              </a:ext>
            </a:extLst>
          </p:cNvPr>
          <p:cNvSpPr/>
          <p:nvPr/>
        </p:nvSpPr>
        <p:spPr>
          <a:xfrm>
            <a:off x="692458" y="1339387"/>
            <a:ext cx="941033" cy="111085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Stored Data 19">
            <a:extLst>
              <a:ext uri="{FF2B5EF4-FFF2-40B4-BE49-F238E27FC236}">
                <a16:creationId xmlns:a16="http://schemas.microsoft.com/office/drawing/2014/main" id="{46532C1B-6A2A-056B-927A-147B144F8265}"/>
              </a:ext>
            </a:extLst>
          </p:cNvPr>
          <p:cNvSpPr/>
          <p:nvPr/>
        </p:nvSpPr>
        <p:spPr>
          <a:xfrm>
            <a:off x="1012054" y="1339387"/>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Stored Data 20">
            <a:extLst>
              <a:ext uri="{FF2B5EF4-FFF2-40B4-BE49-F238E27FC236}">
                <a16:creationId xmlns:a16="http://schemas.microsoft.com/office/drawing/2014/main" id="{46E4BC26-5E0D-6CD7-4F99-E7D14AFD0721}"/>
              </a:ext>
            </a:extLst>
          </p:cNvPr>
          <p:cNvSpPr/>
          <p:nvPr/>
        </p:nvSpPr>
        <p:spPr>
          <a:xfrm>
            <a:off x="1012054" y="2876703"/>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lowchart: Stored Data 21">
            <a:extLst>
              <a:ext uri="{FF2B5EF4-FFF2-40B4-BE49-F238E27FC236}">
                <a16:creationId xmlns:a16="http://schemas.microsoft.com/office/drawing/2014/main" id="{7BDD3842-EAF8-FC78-A042-3FDA930AFBC6}"/>
              </a:ext>
            </a:extLst>
          </p:cNvPr>
          <p:cNvSpPr/>
          <p:nvPr/>
        </p:nvSpPr>
        <p:spPr>
          <a:xfrm>
            <a:off x="1012054" y="4407761"/>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9989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EA41D0E4-38DE-2992-942E-8126EEF2AE08}"/>
              </a:ext>
            </a:extLst>
          </p:cNvPr>
          <p:cNvSpPr/>
          <p:nvPr/>
        </p:nvSpPr>
        <p:spPr>
          <a:xfrm>
            <a:off x="1176291" y="4505989"/>
            <a:ext cx="914400"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257B1A5A-824F-584B-F0E4-C956274729E9}"/>
              </a:ext>
            </a:extLst>
          </p:cNvPr>
          <p:cNvSpPr/>
          <p:nvPr/>
        </p:nvSpPr>
        <p:spPr>
          <a:xfrm>
            <a:off x="1162974" y="2971800"/>
            <a:ext cx="914400"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FB96013F-4D6E-6558-B2B5-D9A21043F3CA}"/>
              </a:ext>
            </a:extLst>
          </p:cNvPr>
          <p:cNvSpPr/>
          <p:nvPr/>
        </p:nvSpPr>
        <p:spPr>
          <a:xfrm>
            <a:off x="1162974" y="1437611"/>
            <a:ext cx="6781062"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E513365-E514-459F-C4E8-67FEB06CF27C}"/>
              </a:ext>
            </a:extLst>
          </p:cNvPr>
          <p:cNvSpPr>
            <a:spLocks noGrp="1"/>
          </p:cNvSpPr>
          <p:nvPr>
            <p:ph type="title"/>
          </p:nvPr>
        </p:nvSpPr>
        <p:spPr>
          <a:xfrm>
            <a:off x="838200" y="276348"/>
            <a:ext cx="10515600" cy="646929"/>
          </a:xfrm>
        </p:spPr>
        <p:txBody>
          <a:bodyPr>
            <a:normAutofit/>
          </a:bodyPr>
          <a:lstStyle/>
          <a:p>
            <a:pPr algn="ctr"/>
            <a:r>
              <a:rPr lang="en-US" sz="4000" b="1" dirty="0">
                <a:latin typeface="Times New Roman" panose="02020603050405020304" pitchFamily="18" charset="0"/>
                <a:cs typeface="Times New Roman" panose="02020603050405020304" pitchFamily="18" charset="0"/>
              </a:rPr>
              <a:t>Objectives</a:t>
            </a:r>
            <a:endParaRPr lang="en-IN"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F209679-4506-0BDC-C668-772FABEE2561}"/>
              </a:ext>
            </a:extLst>
          </p:cNvPr>
          <p:cNvPicPr>
            <a:picLocks noChangeAspect="1"/>
          </p:cNvPicPr>
          <p:nvPr/>
        </p:nvPicPr>
        <p:blipFill rotWithShape="1">
          <a:blip r:embed="rId2"/>
          <a:srcRect l="5464" r="3893"/>
          <a:stretch/>
        </p:blipFill>
        <p:spPr>
          <a:xfrm>
            <a:off x="8401235" y="1023602"/>
            <a:ext cx="3790765" cy="4810796"/>
          </a:xfrm>
          <a:prstGeom prst="rect">
            <a:avLst/>
          </a:prstGeom>
        </p:spPr>
      </p:pic>
      <p:sp>
        <p:nvSpPr>
          <p:cNvPr id="8" name="Rectangle 7">
            <a:extLst>
              <a:ext uri="{FF2B5EF4-FFF2-40B4-BE49-F238E27FC236}">
                <a16:creationId xmlns:a16="http://schemas.microsoft.com/office/drawing/2014/main" id="{2B050F81-964D-6355-490C-036D05357349}"/>
              </a:ext>
            </a:extLst>
          </p:cNvPr>
          <p:cNvSpPr/>
          <p:nvPr/>
        </p:nvSpPr>
        <p:spPr>
          <a:xfrm>
            <a:off x="692458" y="2876704"/>
            <a:ext cx="941033" cy="111085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BA002C5-AA84-5703-AFC4-F80E20638DC0}"/>
              </a:ext>
            </a:extLst>
          </p:cNvPr>
          <p:cNvSpPr/>
          <p:nvPr/>
        </p:nvSpPr>
        <p:spPr>
          <a:xfrm>
            <a:off x="692458" y="4407763"/>
            <a:ext cx="941033" cy="111084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3C13564-CF94-B29B-A41D-E86C249FDC4A}"/>
              </a:ext>
            </a:extLst>
          </p:cNvPr>
          <p:cNvSpPr/>
          <p:nvPr/>
        </p:nvSpPr>
        <p:spPr>
          <a:xfrm>
            <a:off x="692458" y="1339387"/>
            <a:ext cx="941033" cy="111085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Stored Data 19">
            <a:extLst>
              <a:ext uri="{FF2B5EF4-FFF2-40B4-BE49-F238E27FC236}">
                <a16:creationId xmlns:a16="http://schemas.microsoft.com/office/drawing/2014/main" id="{46532C1B-6A2A-056B-927A-147B144F8265}"/>
              </a:ext>
            </a:extLst>
          </p:cNvPr>
          <p:cNvSpPr/>
          <p:nvPr/>
        </p:nvSpPr>
        <p:spPr>
          <a:xfrm>
            <a:off x="1012054" y="1339387"/>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Stored Data 20">
            <a:extLst>
              <a:ext uri="{FF2B5EF4-FFF2-40B4-BE49-F238E27FC236}">
                <a16:creationId xmlns:a16="http://schemas.microsoft.com/office/drawing/2014/main" id="{46E4BC26-5E0D-6CD7-4F99-E7D14AFD0721}"/>
              </a:ext>
            </a:extLst>
          </p:cNvPr>
          <p:cNvSpPr/>
          <p:nvPr/>
        </p:nvSpPr>
        <p:spPr>
          <a:xfrm>
            <a:off x="1012054" y="2876703"/>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lowchart: Stored Data 21">
            <a:extLst>
              <a:ext uri="{FF2B5EF4-FFF2-40B4-BE49-F238E27FC236}">
                <a16:creationId xmlns:a16="http://schemas.microsoft.com/office/drawing/2014/main" id="{7BDD3842-EAF8-FC78-A042-3FDA930AFBC6}"/>
              </a:ext>
            </a:extLst>
          </p:cNvPr>
          <p:cNvSpPr/>
          <p:nvPr/>
        </p:nvSpPr>
        <p:spPr>
          <a:xfrm>
            <a:off x="1012054" y="4407761"/>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28F0166-E433-D2C7-DFE7-FCAB99E06335}"/>
              </a:ext>
            </a:extLst>
          </p:cNvPr>
          <p:cNvSpPr txBox="1"/>
          <p:nvPr/>
        </p:nvSpPr>
        <p:spPr>
          <a:xfrm>
            <a:off x="1828800" y="1562470"/>
            <a:ext cx="637712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To identify the factors that determine whether a person is Nomophobic or not.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487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EA41D0E4-38DE-2992-942E-8126EEF2AE08}"/>
              </a:ext>
            </a:extLst>
          </p:cNvPr>
          <p:cNvSpPr/>
          <p:nvPr/>
        </p:nvSpPr>
        <p:spPr>
          <a:xfrm>
            <a:off x="1176291" y="4505989"/>
            <a:ext cx="914400"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257B1A5A-824F-584B-F0E4-C956274729E9}"/>
              </a:ext>
            </a:extLst>
          </p:cNvPr>
          <p:cNvSpPr/>
          <p:nvPr/>
        </p:nvSpPr>
        <p:spPr>
          <a:xfrm>
            <a:off x="1162973" y="2971800"/>
            <a:ext cx="6781061"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FB96013F-4D6E-6558-B2B5-D9A21043F3CA}"/>
              </a:ext>
            </a:extLst>
          </p:cNvPr>
          <p:cNvSpPr/>
          <p:nvPr/>
        </p:nvSpPr>
        <p:spPr>
          <a:xfrm>
            <a:off x="1162974" y="1437611"/>
            <a:ext cx="6781062"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E513365-E514-459F-C4E8-67FEB06CF27C}"/>
              </a:ext>
            </a:extLst>
          </p:cNvPr>
          <p:cNvSpPr>
            <a:spLocks noGrp="1"/>
          </p:cNvSpPr>
          <p:nvPr>
            <p:ph type="title"/>
          </p:nvPr>
        </p:nvSpPr>
        <p:spPr>
          <a:xfrm>
            <a:off x="838200" y="276348"/>
            <a:ext cx="10515600" cy="646929"/>
          </a:xfrm>
        </p:spPr>
        <p:txBody>
          <a:bodyPr>
            <a:normAutofit/>
          </a:bodyPr>
          <a:lstStyle/>
          <a:p>
            <a:pPr algn="ctr"/>
            <a:r>
              <a:rPr lang="en-US" sz="4000" b="1" dirty="0">
                <a:latin typeface="Times New Roman" panose="02020603050405020304" pitchFamily="18" charset="0"/>
                <a:cs typeface="Times New Roman" panose="02020603050405020304" pitchFamily="18" charset="0"/>
              </a:rPr>
              <a:t>Objectives</a:t>
            </a:r>
            <a:endParaRPr lang="en-IN"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F209679-4506-0BDC-C668-772FABEE2561}"/>
              </a:ext>
            </a:extLst>
          </p:cNvPr>
          <p:cNvPicPr>
            <a:picLocks noChangeAspect="1"/>
          </p:cNvPicPr>
          <p:nvPr/>
        </p:nvPicPr>
        <p:blipFill rotWithShape="1">
          <a:blip r:embed="rId2"/>
          <a:srcRect l="5464" r="3893"/>
          <a:stretch/>
        </p:blipFill>
        <p:spPr>
          <a:xfrm>
            <a:off x="8401235" y="1023602"/>
            <a:ext cx="3790765" cy="4810796"/>
          </a:xfrm>
          <a:prstGeom prst="rect">
            <a:avLst/>
          </a:prstGeom>
        </p:spPr>
      </p:pic>
      <p:sp>
        <p:nvSpPr>
          <p:cNvPr id="8" name="Rectangle 7">
            <a:extLst>
              <a:ext uri="{FF2B5EF4-FFF2-40B4-BE49-F238E27FC236}">
                <a16:creationId xmlns:a16="http://schemas.microsoft.com/office/drawing/2014/main" id="{2B050F81-964D-6355-490C-036D05357349}"/>
              </a:ext>
            </a:extLst>
          </p:cNvPr>
          <p:cNvSpPr/>
          <p:nvPr/>
        </p:nvSpPr>
        <p:spPr>
          <a:xfrm>
            <a:off x="692458" y="2876704"/>
            <a:ext cx="941033" cy="111085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BA002C5-AA84-5703-AFC4-F80E20638DC0}"/>
              </a:ext>
            </a:extLst>
          </p:cNvPr>
          <p:cNvSpPr/>
          <p:nvPr/>
        </p:nvSpPr>
        <p:spPr>
          <a:xfrm>
            <a:off x="692458" y="4407763"/>
            <a:ext cx="941033" cy="111084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3C13564-CF94-B29B-A41D-E86C249FDC4A}"/>
              </a:ext>
            </a:extLst>
          </p:cNvPr>
          <p:cNvSpPr/>
          <p:nvPr/>
        </p:nvSpPr>
        <p:spPr>
          <a:xfrm>
            <a:off x="692458" y="1339387"/>
            <a:ext cx="941033" cy="111085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Stored Data 19">
            <a:extLst>
              <a:ext uri="{FF2B5EF4-FFF2-40B4-BE49-F238E27FC236}">
                <a16:creationId xmlns:a16="http://schemas.microsoft.com/office/drawing/2014/main" id="{46532C1B-6A2A-056B-927A-147B144F8265}"/>
              </a:ext>
            </a:extLst>
          </p:cNvPr>
          <p:cNvSpPr/>
          <p:nvPr/>
        </p:nvSpPr>
        <p:spPr>
          <a:xfrm>
            <a:off x="1012054" y="1339387"/>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Stored Data 20">
            <a:extLst>
              <a:ext uri="{FF2B5EF4-FFF2-40B4-BE49-F238E27FC236}">
                <a16:creationId xmlns:a16="http://schemas.microsoft.com/office/drawing/2014/main" id="{46E4BC26-5E0D-6CD7-4F99-E7D14AFD0721}"/>
              </a:ext>
            </a:extLst>
          </p:cNvPr>
          <p:cNvSpPr/>
          <p:nvPr/>
        </p:nvSpPr>
        <p:spPr>
          <a:xfrm>
            <a:off x="1012054" y="2876703"/>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lowchart: Stored Data 21">
            <a:extLst>
              <a:ext uri="{FF2B5EF4-FFF2-40B4-BE49-F238E27FC236}">
                <a16:creationId xmlns:a16="http://schemas.microsoft.com/office/drawing/2014/main" id="{7BDD3842-EAF8-FC78-A042-3FDA930AFBC6}"/>
              </a:ext>
            </a:extLst>
          </p:cNvPr>
          <p:cNvSpPr/>
          <p:nvPr/>
        </p:nvSpPr>
        <p:spPr>
          <a:xfrm>
            <a:off x="1012054" y="4407761"/>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28F0166-E433-D2C7-DFE7-FCAB99E06335}"/>
              </a:ext>
            </a:extLst>
          </p:cNvPr>
          <p:cNvSpPr txBox="1"/>
          <p:nvPr/>
        </p:nvSpPr>
        <p:spPr>
          <a:xfrm>
            <a:off x="1828800" y="1562470"/>
            <a:ext cx="6377126"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 identify the factors that determine whether a person is Nomophobic or not.</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EF7E03F-782E-9C6B-A802-4F8676486C5E}"/>
              </a:ext>
            </a:extLst>
          </p:cNvPr>
          <p:cNvSpPr txBox="1"/>
          <p:nvPr/>
        </p:nvSpPr>
        <p:spPr>
          <a:xfrm>
            <a:off x="1828800" y="3116062"/>
            <a:ext cx="570834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 identify associations and patterns of smartphone app usage.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9326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EA41D0E4-38DE-2992-942E-8126EEF2AE08}"/>
              </a:ext>
            </a:extLst>
          </p:cNvPr>
          <p:cNvSpPr/>
          <p:nvPr/>
        </p:nvSpPr>
        <p:spPr>
          <a:xfrm>
            <a:off x="1176290" y="4505989"/>
            <a:ext cx="6767743"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257B1A5A-824F-584B-F0E4-C956274729E9}"/>
              </a:ext>
            </a:extLst>
          </p:cNvPr>
          <p:cNvSpPr/>
          <p:nvPr/>
        </p:nvSpPr>
        <p:spPr>
          <a:xfrm>
            <a:off x="1162973" y="2971800"/>
            <a:ext cx="6781061"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FB96013F-4D6E-6558-B2B5-D9A21043F3CA}"/>
              </a:ext>
            </a:extLst>
          </p:cNvPr>
          <p:cNvSpPr/>
          <p:nvPr/>
        </p:nvSpPr>
        <p:spPr>
          <a:xfrm>
            <a:off x="1162974" y="1437611"/>
            <a:ext cx="6781062" cy="914400"/>
          </a:xfrm>
          <a:prstGeom prst="roundRect">
            <a:avLst/>
          </a:prstGeom>
          <a:solidFill>
            <a:srgbClr val="FEF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E513365-E514-459F-C4E8-67FEB06CF27C}"/>
              </a:ext>
            </a:extLst>
          </p:cNvPr>
          <p:cNvSpPr>
            <a:spLocks noGrp="1"/>
          </p:cNvSpPr>
          <p:nvPr>
            <p:ph type="title"/>
          </p:nvPr>
        </p:nvSpPr>
        <p:spPr>
          <a:xfrm>
            <a:off x="838200" y="276348"/>
            <a:ext cx="10515600" cy="646929"/>
          </a:xfrm>
        </p:spPr>
        <p:txBody>
          <a:bodyPr>
            <a:normAutofit/>
          </a:bodyPr>
          <a:lstStyle/>
          <a:p>
            <a:pPr algn="ctr"/>
            <a:r>
              <a:rPr lang="en-US" sz="4000" b="1" dirty="0">
                <a:latin typeface="Times New Roman" panose="02020603050405020304" pitchFamily="18" charset="0"/>
                <a:cs typeface="Times New Roman" panose="02020603050405020304" pitchFamily="18" charset="0"/>
              </a:rPr>
              <a:t>Objectives</a:t>
            </a:r>
            <a:endParaRPr lang="en-IN"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F209679-4506-0BDC-C668-772FABEE2561}"/>
              </a:ext>
            </a:extLst>
          </p:cNvPr>
          <p:cNvPicPr>
            <a:picLocks noChangeAspect="1"/>
          </p:cNvPicPr>
          <p:nvPr/>
        </p:nvPicPr>
        <p:blipFill rotWithShape="1">
          <a:blip r:embed="rId2"/>
          <a:srcRect l="5464" r="3893"/>
          <a:stretch/>
        </p:blipFill>
        <p:spPr>
          <a:xfrm>
            <a:off x="8401235" y="1023602"/>
            <a:ext cx="3790765" cy="4810796"/>
          </a:xfrm>
          <a:prstGeom prst="rect">
            <a:avLst/>
          </a:prstGeom>
        </p:spPr>
      </p:pic>
      <p:sp>
        <p:nvSpPr>
          <p:cNvPr id="8" name="Rectangle 7">
            <a:extLst>
              <a:ext uri="{FF2B5EF4-FFF2-40B4-BE49-F238E27FC236}">
                <a16:creationId xmlns:a16="http://schemas.microsoft.com/office/drawing/2014/main" id="{2B050F81-964D-6355-490C-036D05357349}"/>
              </a:ext>
            </a:extLst>
          </p:cNvPr>
          <p:cNvSpPr/>
          <p:nvPr/>
        </p:nvSpPr>
        <p:spPr>
          <a:xfrm>
            <a:off x="692458" y="2876704"/>
            <a:ext cx="941033" cy="111085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BA002C5-AA84-5703-AFC4-F80E20638DC0}"/>
              </a:ext>
            </a:extLst>
          </p:cNvPr>
          <p:cNvSpPr/>
          <p:nvPr/>
        </p:nvSpPr>
        <p:spPr>
          <a:xfrm>
            <a:off x="692458" y="4407763"/>
            <a:ext cx="941033" cy="111084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3C13564-CF94-B29B-A41D-E86C249FDC4A}"/>
              </a:ext>
            </a:extLst>
          </p:cNvPr>
          <p:cNvSpPr/>
          <p:nvPr/>
        </p:nvSpPr>
        <p:spPr>
          <a:xfrm>
            <a:off x="692458" y="1339387"/>
            <a:ext cx="941033" cy="111085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Stored Data 19">
            <a:extLst>
              <a:ext uri="{FF2B5EF4-FFF2-40B4-BE49-F238E27FC236}">
                <a16:creationId xmlns:a16="http://schemas.microsoft.com/office/drawing/2014/main" id="{46532C1B-6A2A-056B-927A-147B144F8265}"/>
              </a:ext>
            </a:extLst>
          </p:cNvPr>
          <p:cNvSpPr/>
          <p:nvPr/>
        </p:nvSpPr>
        <p:spPr>
          <a:xfrm>
            <a:off x="1012054" y="1339387"/>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Stored Data 20">
            <a:extLst>
              <a:ext uri="{FF2B5EF4-FFF2-40B4-BE49-F238E27FC236}">
                <a16:creationId xmlns:a16="http://schemas.microsoft.com/office/drawing/2014/main" id="{46E4BC26-5E0D-6CD7-4F99-E7D14AFD0721}"/>
              </a:ext>
            </a:extLst>
          </p:cNvPr>
          <p:cNvSpPr/>
          <p:nvPr/>
        </p:nvSpPr>
        <p:spPr>
          <a:xfrm>
            <a:off x="1012054" y="2876703"/>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lowchart: Stored Data 21">
            <a:extLst>
              <a:ext uri="{FF2B5EF4-FFF2-40B4-BE49-F238E27FC236}">
                <a16:creationId xmlns:a16="http://schemas.microsoft.com/office/drawing/2014/main" id="{7BDD3842-EAF8-FC78-A042-3FDA930AFBC6}"/>
              </a:ext>
            </a:extLst>
          </p:cNvPr>
          <p:cNvSpPr/>
          <p:nvPr/>
        </p:nvSpPr>
        <p:spPr>
          <a:xfrm>
            <a:off x="1012054" y="4407761"/>
            <a:ext cx="816746" cy="1110849"/>
          </a:xfrm>
          <a:prstGeom prst="flowChartOnlineStorag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28F0166-E433-D2C7-DFE7-FCAB99E06335}"/>
              </a:ext>
            </a:extLst>
          </p:cNvPr>
          <p:cNvSpPr txBox="1"/>
          <p:nvPr/>
        </p:nvSpPr>
        <p:spPr>
          <a:xfrm>
            <a:off x="1828800" y="1562470"/>
            <a:ext cx="6377126"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 identify the factors that determine whether a person is Nomophobic or not.</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EF7E03F-782E-9C6B-A802-4F8676486C5E}"/>
              </a:ext>
            </a:extLst>
          </p:cNvPr>
          <p:cNvSpPr txBox="1"/>
          <p:nvPr/>
        </p:nvSpPr>
        <p:spPr>
          <a:xfrm>
            <a:off x="1828800" y="3116062"/>
            <a:ext cx="570834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 identify associations and patterns of smartphone app usage.</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268E40E-6E65-DC6A-8240-1F686E766604}"/>
              </a:ext>
            </a:extLst>
          </p:cNvPr>
          <p:cNvSpPr txBox="1"/>
          <p:nvPr/>
        </p:nvSpPr>
        <p:spPr>
          <a:xfrm>
            <a:off x="1828800" y="4607341"/>
            <a:ext cx="570834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 build a model that can predict whether a person is Nomophobic for not.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6560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3.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1310</TotalTime>
  <Words>2208</Words>
  <Application>Microsoft Office PowerPoint</Application>
  <PresentationFormat>Widescreen</PresentationFormat>
  <Paragraphs>206</Paragraphs>
  <Slides>35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等线</vt:lpstr>
      <vt:lpstr>Abadi</vt:lpstr>
      <vt:lpstr>-apple-system</vt:lpstr>
      <vt:lpstr>Arial</vt:lpstr>
      <vt:lpstr>Calibri</vt:lpstr>
      <vt:lpstr>Google Sans</vt:lpstr>
      <vt:lpstr>Posterama</vt:lpstr>
      <vt:lpstr>Posterama Text Black</vt:lpstr>
      <vt:lpstr>Posterama Text SemiBold</vt:lpstr>
      <vt:lpstr>Times New Roman</vt:lpstr>
      <vt:lpstr>Office 主题​​</vt:lpstr>
      <vt:lpstr>MOBILE USAGE AND NOMOPHOBIA</vt:lpstr>
      <vt:lpstr>PowerPoint Presentation</vt:lpstr>
      <vt:lpstr>PowerPoint Presentation</vt:lpstr>
      <vt:lpstr>PowerPoint Presentation</vt:lpstr>
      <vt:lpstr>PowerPoint Presentation</vt:lpstr>
      <vt:lpstr>Objectives</vt:lpstr>
      <vt:lpstr>Objectives</vt:lpstr>
      <vt:lpstr>Objectives</vt:lpstr>
      <vt:lpstr>Objectives</vt:lpstr>
      <vt:lpstr>PowerPoint Presentation</vt:lpstr>
      <vt:lpstr>PowerPoint Presentation</vt:lpstr>
      <vt:lpstr>PowerPoint Presentation</vt:lpstr>
      <vt:lpstr>PowerPoint Presentation</vt:lpstr>
      <vt:lpstr>PowerPoint Presentation</vt:lpstr>
      <vt:lpstr>PowerPoint Presentation</vt:lpstr>
      <vt:lpstr>t test </vt:lpstr>
      <vt:lpstr>Wilcoxon Sign Rank Test</vt:lpstr>
      <vt:lpstr>PowerPoint Presentation</vt:lpstr>
      <vt:lpstr>One Way ANOVA</vt:lpstr>
      <vt:lpstr>PowerPoint Presentation</vt:lpstr>
      <vt:lpstr>Kruskal-Wallis test</vt:lpstr>
      <vt:lpstr>Dunn Test</vt:lpstr>
      <vt:lpstr>PowerPoint Presentation</vt:lpstr>
      <vt:lpstr>Model Building</vt:lpstr>
      <vt:lpstr>Market Basket Analysis - Advanced EDA</vt:lpstr>
      <vt:lpstr>Linear and logistic regression </vt:lpstr>
      <vt:lpstr>Support Vector Machine (SVM)</vt:lpstr>
      <vt:lpstr> k-nearest neighbour's algorithm (KNN)</vt:lpstr>
      <vt:lpstr>XGBoost Algorithm</vt:lpstr>
      <vt:lpstr>Ridge Classifier Algorithm</vt:lpstr>
      <vt:lpstr>Decision Tree </vt:lpstr>
      <vt:lpstr>Random Forest Algorithm </vt:lpstr>
      <vt:lpstr>Feature Selection for Random Forest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Building</dc:title>
  <dc:creator>hp5cd142j692@outlook.com</dc:creator>
  <cp:lastModifiedBy>hp5cd142j692@outlook.com</cp:lastModifiedBy>
  <cp:revision>43</cp:revision>
  <dcterms:created xsi:type="dcterms:W3CDTF">2023-06-28T14:51:19Z</dcterms:created>
  <dcterms:modified xsi:type="dcterms:W3CDTF">2023-06-29T17:04:04Z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